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44"/>
  </p:notesMasterIdLst>
  <p:sldIdLst>
    <p:sldId id="258" r:id="rId2"/>
    <p:sldId id="323" r:id="rId3"/>
    <p:sldId id="301" r:id="rId4"/>
    <p:sldId id="292" r:id="rId5"/>
    <p:sldId id="310" r:id="rId6"/>
    <p:sldId id="305" r:id="rId7"/>
    <p:sldId id="308" r:id="rId8"/>
    <p:sldId id="313" r:id="rId9"/>
    <p:sldId id="311" r:id="rId10"/>
    <p:sldId id="325" r:id="rId11"/>
    <p:sldId id="312" r:id="rId12"/>
    <p:sldId id="286" r:id="rId13"/>
    <p:sldId id="314" r:id="rId14"/>
    <p:sldId id="284" r:id="rId15"/>
    <p:sldId id="303" r:id="rId16"/>
    <p:sldId id="315" r:id="rId17"/>
    <p:sldId id="324" r:id="rId18"/>
    <p:sldId id="316" r:id="rId19"/>
    <p:sldId id="317" r:id="rId20"/>
    <p:sldId id="259" r:id="rId21"/>
    <p:sldId id="260" r:id="rId22"/>
    <p:sldId id="261" r:id="rId23"/>
    <p:sldId id="262" r:id="rId24"/>
    <p:sldId id="263" r:id="rId25"/>
    <p:sldId id="264" r:id="rId26"/>
    <p:sldId id="265" r:id="rId27"/>
    <p:sldId id="267" r:id="rId28"/>
    <p:sldId id="289" r:id="rId29"/>
    <p:sldId id="319" r:id="rId30"/>
    <p:sldId id="318" r:id="rId31"/>
    <p:sldId id="307" r:id="rId32"/>
    <p:sldId id="270" r:id="rId33"/>
    <p:sldId id="271" r:id="rId34"/>
    <p:sldId id="274" r:id="rId35"/>
    <p:sldId id="272" r:id="rId36"/>
    <p:sldId id="273" r:id="rId37"/>
    <p:sldId id="275" r:id="rId38"/>
    <p:sldId id="321" r:id="rId39"/>
    <p:sldId id="322" r:id="rId40"/>
    <p:sldId id="320" r:id="rId41"/>
    <p:sldId id="296" r:id="rId42"/>
    <p:sldId id="300" r:id="rId43"/>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379" autoAdjust="0"/>
  </p:normalViewPr>
  <p:slideViewPr>
    <p:cSldViewPr>
      <p:cViewPr varScale="1">
        <p:scale>
          <a:sx n="70" d="100"/>
          <a:sy n="70" d="100"/>
        </p:scale>
        <p:origin x="1810" y="2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156A97-BC05-456E-92CF-524FC87BE14F}"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26F218FC-829B-448E-9155-09BC138EFF1C}">
      <dgm:prSet/>
      <dgm:spPr/>
      <dgm:t>
        <a:bodyPr/>
        <a:lstStyle/>
        <a:p>
          <a:r>
            <a:rPr lang="da-DK"/>
            <a:t>Betydelig skeletmuskelhypertrofi er blevet rapporteret i et stort antal BFR-studier (dvs. Abe 2006, Takarada et al.</a:t>
          </a:r>
          <a:endParaRPr lang="en-US"/>
        </a:p>
      </dgm:t>
    </dgm:pt>
    <dgm:pt modelId="{77349344-572B-4155-BD6B-4747AB475255}" type="parTrans" cxnId="{D81E5CF1-1AE4-4235-B30B-A1DC88515C4E}">
      <dgm:prSet/>
      <dgm:spPr/>
      <dgm:t>
        <a:bodyPr/>
        <a:lstStyle/>
        <a:p>
          <a:endParaRPr lang="en-US"/>
        </a:p>
      </dgm:t>
    </dgm:pt>
    <dgm:pt modelId="{91A24082-87A6-4EBB-94DA-2625785606F3}" type="sibTrans" cxnId="{D81E5CF1-1AE4-4235-B30B-A1DC88515C4E}">
      <dgm:prSet/>
      <dgm:spPr/>
      <dgm:t>
        <a:bodyPr/>
        <a:lstStyle/>
        <a:p>
          <a:endParaRPr lang="en-US"/>
        </a:p>
      </dgm:t>
    </dgm:pt>
    <dgm:pt modelId="{0C9DBC4E-8F1B-401A-B135-701D91A25CB3}">
      <dgm:prSet/>
      <dgm:spPr/>
      <dgm:t>
        <a:bodyPr/>
        <a:lstStyle/>
        <a:p>
          <a:r>
            <a:rPr lang="da-DK"/>
            <a:t>2002, Gualano et al 2010, Takarada et al 2000, Nielsen et al 2012),</a:t>
          </a:r>
          <a:endParaRPr lang="en-US"/>
        </a:p>
      </dgm:t>
    </dgm:pt>
    <dgm:pt modelId="{D9A06FB0-5027-4DA4-89B0-612E8A4C3126}" type="parTrans" cxnId="{69C4B9DC-E2AF-4FD4-A09F-D8D4C640C5A1}">
      <dgm:prSet/>
      <dgm:spPr/>
      <dgm:t>
        <a:bodyPr/>
        <a:lstStyle/>
        <a:p>
          <a:endParaRPr lang="en-US"/>
        </a:p>
      </dgm:t>
    </dgm:pt>
    <dgm:pt modelId="{604C990D-199C-4622-84FA-99E27EBF611C}" type="sibTrans" cxnId="{69C4B9DC-E2AF-4FD4-A09F-D8D4C640C5A1}">
      <dgm:prSet/>
      <dgm:spPr/>
      <dgm:t>
        <a:bodyPr/>
        <a:lstStyle/>
        <a:p>
          <a:endParaRPr lang="en-US"/>
        </a:p>
      </dgm:t>
    </dgm:pt>
    <dgm:pt modelId="{DB17C46C-9D01-4B5C-9809-121CA36285EE}">
      <dgm:prSet/>
      <dgm:spPr/>
      <dgm:t>
        <a:bodyPr/>
        <a:lstStyle/>
        <a:p>
          <a:r>
            <a:rPr lang="da-DK"/>
            <a:t>hurtig kraftkapacitet (RFD) og maksimal muskelkraft (Jørgensen et al 2015)</a:t>
          </a:r>
          <a:endParaRPr lang="en-US"/>
        </a:p>
      </dgm:t>
    </dgm:pt>
    <dgm:pt modelId="{105D304B-2493-46CB-8BFC-C7F69DCDA318}" type="parTrans" cxnId="{7B5A5591-D466-4B38-AFA0-764F32F65116}">
      <dgm:prSet/>
      <dgm:spPr/>
      <dgm:t>
        <a:bodyPr/>
        <a:lstStyle/>
        <a:p>
          <a:endParaRPr lang="en-US"/>
        </a:p>
      </dgm:t>
    </dgm:pt>
    <dgm:pt modelId="{5B5F18AD-5BF5-492C-A619-1D1324975605}" type="sibTrans" cxnId="{7B5A5591-D466-4B38-AFA0-764F32F65116}">
      <dgm:prSet/>
      <dgm:spPr/>
      <dgm:t>
        <a:bodyPr/>
        <a:lstStyle/>
        <a:p>
          <a:endParaRPr lang="en-US"/>
        </a:p>
      </dgm:t>
    </dgm:pt>
    <dgm:pt modelId="{9DD28A10-6EA8-4F43-82A1-6C72BDCF08EA}">
      <dgm:prSet/>
      <dgm:spPr/>
      <dgm:t>
        <a:bodyPr/>
        <a:lstStyle/>
        <a:p>
          <a:r>
            <a:rPr lang="da-DK"/>
            <a:t>balance og mobilitet (Gualano et al 2010)</a:t>
          </a:r>
          <a:endParaRPr lang="en-US"/>
        </a:p>
      </dgm:t>
    </dgm:pt>
    <dgm:pt modelId="{E00392D4-5887-4DB6-8AD0-F37B6FA46CED}" type="parTrans" cxnId="{5403D1D5-D318-4745-95A0-D867B8892B1D}">
      <dgm:prSet/>
      <dgm:spPr/>
      <dgm:t>
        <a:bodyPr/>
        <a:lstStyle/>
        <a:p>
          <a:endParaRPr lang="en-US"/>
        </a:p>
      </dgm:t>
    </dgm:pt>
    <dgm:pt modelId="{E92FF2CD-E922-45D0-9755-624604F718DC}" type="sibTrans" cxnId="{5403D1D5-D318-4745-95A0-D867B8892B1D}">
      <dgm:prSet/>
      <dgm:spPr/>
      <dgm:t>
        <a:bodyPr/>
        <a:lstStyle/>
        <a:p>
          <a:endParaRPr lang="en-US"/>
        </a:p>
      </dgm:t>
    </dgm:pt>
    <dgm:pt modelId="{1290714B-012D-47BE-BA8F-4F9D449B0BF8}">
      <dgm:prSet/>
      <dgm:spPr/>
      <dgm:t>
        <a:bodyPr/>
        <a:lstStyle/>
        <a:p>
          <a:r>
            <a:rPr lang="da-DK"/>
            <a:t>livskvalitet (Gualano et al 2010) er også blevet observeret med BFR træning ...</a:t>
          </a:r>
          <a:endParaRPr lang="en-US"/>
        </a:p>
      </dgm:t>
    </dgm:pt>
    <dgm:pt modelId="{4E90C084-37A9-4C31-AC5D-269CBBE81DF1}" type="parTrans" cxnId="{DA7E88A9-4D1F-47E7-A278-72518B0093E9}">
      <dgm:prSet/>
      <dgm:spPr/>
      <dgm:t>
        <a:bodyPr/>
        <a:lstStyle/>
        <a:p>
          <a:endParaRPr lang="en-US"/>
        </a:p>
      </dgm:t>
    </dgm:pt>
    <dgm:pt modelId="{5FE38E4F-962F-4946-86F8-90A1306DA100}" type="sibTrans" cxnId="{DA7E88A9-4D1F-47E7-A278-72518B0093E9}">
      <dgm:prSet/>
      <dgm:spPr/>
      <dgm:t>
        <a:bodyPr/>
        <a:lstStyle/>
        <a:p>
          <a:endParaRPr lang="en-US"/>
        </a:p>
      </dgm:t>
    </dgm:pt>
    <dgm:pt modelId="{CB7925EB-00D7-48C3-AD64-2CA80EA42527}" type="pres">
      <dgm:prSet presAssocID="{83156A97-BC05-456E-92CF-524FC87BE14F}" presName="vert0" presStyleCnt="0">
        <dgm:presLayoutVars>
          <dgm:dir/>
          <dgm:animOne val="branch"/>
          <dgm:animLvl val="lvl"/>
        </dgm:presLayoutVars>
      </dgm:prSet>
      <dgm:spPr/>
    </dgm:pt>
    <dgm:pt modelId="{AFD6ECF7-490C-456E-BB96-90D96BD176B5}" type="pres">
      <dgm:prSet presAssocID="{26F218FC-829B-448E-9155-09BC138EFF1C}" presName="thickLine" presStyleLbl="alignNode1" presStyleIdx="0" presStyleCnt="5"/>
      <dgm:spPr/>
    </dgm:pt>
    <dgm:pt modelId="{CCA35AB8-453F-42DA-9050-E6A5811B7E73}" type="pres">
      <dgm:prSet presAssocID="{26F218FC-829B-448E-9155-09BC138EFF1C}" presName="horz1" presStyleCnt="0"/>
      <dgm:spPr/>
    </dgm:pt>
    <dgm:pt modelId="{0250B0C6-236A-4F89-AB43-C81A2499A2F0}" type="pres">
      <dgm:prSet presAssocID="{26F218FC-829B-448E-9155-09BC138EFF1C}" presName="tx1" presStyleLbl="revTx" presStyleIdx="0" presStyleCnt="5"/>
      <dgm:spPr/>
    </dgm:pt>
    <dgm:pt modelId="{8ABBC814-C395-4733-985E-94CD6A13DAB8}" type="pres">
      <dgm:prSet presAssocID="{26F218FC-829B-448E-9155-09BC138EFF1C}" presName="vert1" presStyleCnt="0"/>
      <dgm:spPr/>
    </dgm:pt>
    <dgm:pt modelId="{A38BE930-305B-4ECE-9BDB-C72C4BAEF6C8}" type="pres">
      <dgm:prSet presAssocID="{0C9DBC4E-8F1B-401A-B135-701D91A25CB3}" presName="thickLine" presStyleLbl="alignNode1" presStyleIdx="1" presStyleCnt="5"/>
      <dgm:spPr/>
    </dgm:pt>
    <dgm:pt modelId="{5006136F-142C-418E-8A42-9E2C3E0D62BB}" type="pres">
      <dgm:prSet presAssocID="{0C9DBC4E-8F1B-401A-B135-701D91A25CB3}" presName="horz1" presStyleCnt="0"/>
      <dgm:spPr/>
    </dgm:pt>
    <dgm:pt modelId="{01184B12-15EF-4C90-9967-8EFC43770F2A}" type="pres">
      <dgm:prSet presAssocID="{0C9DBC4E-8F1B-401A-B135-701D91A25CB3}" presName="tx1" presStyleLbl="revTx" presStyleIdx="1" presStyleCnt="5"/>
      <dgm:spPr/>
    </dgm:pt>
    <dgm:pt modelId="{012F3107-EA0B-445B-AB37-8A1F19541BF9}" type="pres">
      <dgm:prSet presAssocID="{0C9DBC4E-8F1B-401A-B135-701D91A25CB3}" presName="vert1" presStyleCnt="0"/>
      <dgm:spPr/>
    </dgm:pt>
    <dgm:pt modelId="{EDFAA83A-BCF5-4F9D-880F-699E885DE442}" type="pres">
      <dgm:prSet presAssocID="{DB17C46C-9D01-4B5C-9809-121CA36285EE}" presName="thickLine" presStyleLbl="alignNode1" presStyleIdx="2" presStyleCnt="5"/>
      <dgm:spPr/>
    </dgm:pt>
    <dgm:pt modelId="{57432EB8-87FD-4957-8681-07C26984F454}" type="pres">
      <dgm:prSet presAssocID="{DB17C46C-9D01-4B5C-9809-121CA36285EE}" presName="horz1" presStyleCnt="0"/>
      <dgm:spPr/>
    </dgm:pt>
    <dgm:pt modelId="{7823CAD3-41DD-41C9-B01A-C857ABA5CB3C}" type="pres">
      <dgm:prSet presAssocID="{DB17C46C-9D01-4B5C-9809-121CA36285EE}" presName="tx1" presStyleLbl="revTx" presStyleIdx="2" presStyleCnt="5"/>
      <dgm:spPr/>
    </dgm:pt>
    <dgm:pt modelId="{D4CDD78C-27CC-456E-9227-59C097159B0A}" type="pres">
      <dgm:prSet presAssocID="{DB17C46C-9D01-4B5C-9809-121CA36285EE}" presName="vert1" presStyleCnt="0"/>
      <dgm:spPr/>
    </dgm:pt>
    <dgm:pt modelId="{69FCEAC5-C78E-4A75-BCA4-28EEC3178F93}" type="pres">
      <dgm:prSet presAssocID="{9DD28A10-6EA8-4F43-82A1-6C72BDCF08EA}" presName="thickLine" presStyleLbl="alignNode1" presStyleIdx="3" presStyleCnt="5"/>
      <dgm:spPr/>
    </dgm:pt>
    <dgm:pt modelId="{72584F90-65BF-425A-8720-26E673DD392A}" type="pres">
      <dgm:prSet presAssocID="{9DD28A10-6EA8-4F43-82A1-6C72BDCF08EA}" presName="horz1" presStyleCnt="0"/>
      <dgm:spPr/>
    </dgm:pt>
    <dgm:pt modelId="{99E2874F-4E5E-4BF2-98E4-138C0A2A9306}" type="pres">
      <dgm:prSet presAssocID="{9DD28A10-6EA8-4F43-82A1-6C72BDCF08EA}" presName="tx1" presStyleLbl="revTx" presStyleIdx="3" presStyleCnt="5"/>
      <dgm:spPr/>
    </dgm:pt>
    <dgm:pt modelId="{5124F452-8282-41DB-919C-BE64D78846BF}" type="pres">
      <dgm:prSet presAssocID="{9DD28A10-6EA8-4F43-82A1-6C72BDCF08EA}" presName="vert1" presStyleCnt="0"/>
      <dgm:spPr/>
    </dgm:pt>
    <dgm:pt modelId="{F260361B-2BDC-4340-B5FE-FC02DA38E6DC}" type="pres">
      <dgm:prSet presAssocID="{1290714B-012D-47BE-BA8F-4F9D449B0BF8}" presName="thickLine" presStyleLbl="alignNode1" presStyleIdx="4" presStyleCnt="5"/>
      <dgm:spPr/>
    </dgm:pt>
    <dgm:pt modelId="{3166C75C-BAD5-4EA7-BDCA-4977F477F44E}" type="pres">
      <dgm:prSet presAssocID="{1290714B-012D-47BE-BA8F-4F9D449B0BF8}" presName="horz1" presStyleCnt="0"/>
      <dgm:spPr/>
    </dgm:pt>
    <dgm:pt modelId="{26745A96-AECB-4D60-9463-3971788033A4}" type="pres">
      <dgm:prSet presAssocID="{1290714B-012D-47BE-BA8F-4F9D449B0BF8}" presName="tx1" presStyleLbl="revTx" presStyleIdx="4" presStyleCnt="5"/>
      <dgm:spPr/>
    </dgm:pt>
    <dgm:pt modelId="{5D9C5E08-F343-427E-A4B1-440993DCA45B}" type="pres">
      <dgm:prSet presAssocID="{1290714B-012D-47BE-BA8F-4F9D449B0BF8}" presName="vert1" presStyleCnt="0"/>
      <dgm:spPr/>
    </dgm:pt>
  </dgm:ptLst>
  <dgm:cxnLst>
    <dgm:cxn modelId="{1516AF13-CD4E-41F2-B830-9C8DEC927714}" type="presOf" srcId="{1290714B-012D-47BE-BA8F-4F9D449B0BF8}" destId="{26745A96-AECB-4D60-9463-3971788033A4}" srcOrd="0" destOrd="0" presId="urn:microsoft.com/office/officeart/2008/layout/LinedList"/>
    <dgm:cxn modelId="{1D1EBB2C-C92B-4FE5-910A-09483C98A481}" type="presOf" srcId="{9DD28A10-6EA8-4F43-82A1-6C72BDCF08EA}" destId="{99E2874F-4E5E-4BF2-98E4-138C0A2A9306}" srcOrd="0" destOrd="0" presId="urn:microsoft.com/office/officeart/2008/layout/LinedList"/>
    <dgm:cxn modelId="{17F4695D-D3C0-457A-B02E-D5C8063B349E}" type="presOf" srcId="{0C9DBC4E-8F1B-401A-B135-701D91A25CB3}" destId="{01184B12-15EF-4C90-9967-8EFC43770F2A}" srcOrd="0" destOrd="0" presId="urn:microsoft.com/office/officeart/2008/layout/LinedList"/>
    <dgm:cxn modelId="{EE507D7C-D595-46FD-BFAE-EE50E675C496}" type="presOf" srcId="{83156A97-BC05-456E-92CF-524FC87BE14F}" destId="{CB7925EB-00D7-48C3-AD64-2CA80EA42527}" srcOrd="0" destOrd="0" presId="urn:microsoft.com/office/officeart/2008/layout/LinedList"/>
    <dgm:cxn modelId="{7B5A5591-D466-4B38-AFA0-764F32F65116}" srcId="{83156A97-BC05-456E-92CF-524FC87BE14F}" destId="{DB17C46C-9D01-4B5C-9809-121CA36285EE}" srcOrd="2" destOrd="0" parTransId="{105D304B-2493-46CB-8BFC-C7F69DCDA318}" sibTransId="{5B5F18AD-5BF5-492C-A619-1D1324975605}"/>
    <dgm:cxn modelId="{DA7E88A9-4D1F-47E7-A278-72518B0093E9}" srcId="{83156A97-BC05-456E-92CF-524FC87BE14F}" destId="{1290714B-012D-47BE-BA8F-4F9D449B0BF8}" srcOrd="4" destOrd="0" parTransId="{4E90C084-37A9-4C31-AC5D-269CBBE81DF1}" sibTransId="{5FE38E4F-962F-4946-86F8-90A1306DA100}"/>
    <dgm:cxn modelId="{FA4EDDC8-AAAC-4851-8025-C8345C852B70}" type="presOf" srcId="{26F218FC-829B-448E-9155-09BC138EFF1C}" destId="{0250B0C6-236A-4F89-AB43-C81A2499A2F0}" srcOrd="0" destOrd="0" presId="urn:microsoft.com/office/officeart/2008/layout/LinedList"/>
    <dgm:cxn modelId="{5403D1D5-D318-4745-95A0-D867B8892B1D}" srcId="{83156A97-BC05-456E-92CF-524FC87BE14F}" destId="{9DD28A10-6EA8-4F43-82A1-6C72BDCF08EA}" srcOrd="3" destOrd="0" parTransId="{E00392D4-5887-4DB6-8AD0-F37B6FA46CED}" sibTransId="{E92FF2CD-E922-45D0-9755-624604F718DC}"/>
    <dgm:cxn modelId="{69C4B9DC-E2AF-4FD4-A09F-D8D4C640C5A1}" srcId="{83156A97-BC05-456E-92CF-524FC87BE14F}" destId="{0C9DBC4E-8F1B-401A-B135-701D91A25CB3}" srcOrd="1" destOrd="0" parTransId="{D9A06FB0-5027-4DA4-89B0-612E8A4C3126}" sibTransId="{604C990D-199C-4622-84FA-99E27EBF611C}"/>
    <dgm:cxn modelId="{59BB23E7-2426-47F2-BD7D-8DEF5BA82F2E}" type="presOf" srcId="{DB17C46C-9D01-4B5C-9809-121CA36285EE}" destId="{7823CAD3-41DD-41C9-B01A-C857ABA5CB3C}" srcOrd="0" destOrd="0" presId="urn:microsoft.com/office/officeart/2008/layout/LinedList"/>
    <dgm:cxn modelId="{D81E5CF1-1AE4-4235-B30B-A1DC88515C4E}" srcId="{83156A97-BC05-456E-92CF-524FC87BE14F}" destId="{26F218FC-829B-448E-9155-09BC138EFF1C}" srcOrd="0" destOrd="0" parTransId="{77349344-572B-4155-BD6B-4747AB475255}" sibTransId="{91A24082-87A6-4EBB-94DA-2625785606F3}"/>
    <dgm:cxn modelId="{1FB03FCC-53E3-4706-AC98-D44B5A41CBF1}" type="presParOf" srcId="{CB7925EB-00D7-48C3-AD64-2CA80EA42527}" destId="{AFD6ECF7-490C-456E-BB96-90D96BD176B5}" srcOrd="0" destOrd="0" presId="urn:microsoft.com/office/officeart/2008/layout/LinedList"/>
    <dgm:cxn modelId="{F0845124-FEEB-4918-8D46-A2AEEDFEED1E}" type="presParOf" srcId="{CB7925EB-00D7-48C3-AD64-2CA80EA42527}" destId="{CCA35AB8-453F-42DA-9050-E6A5811B7E73}" srcOrd="1" destOrd="0" presId="urn:microsoft.com/office/officeart/2008/layout/LinedList"/>
    <dgm:cxn modelId="{AB2E6B6B-6F39-467D-8863-387F7B2B0200}" type="presParOf" srcId="{CCA35AB8-453F-42DA-9050-E6A5811B7E73}" destId="{0250B0C6-236A-4F89-AB43-C81A2499A2F0}" srcOrd="0" destOrd="0" presId="urn:microsoft.com/office/officeart/2008/layout/LinedList"/>
    <dgm:cxn modelId="{ABB4EE54-F6CD-4D84-B967-260A68F0B242}" type="presParOf" srcId="{CCA35AB8-453F-42DA-9050-E6A5811B7E73}" destId="{8ABBC814-C395-4733-985E-94CD6A13DAB8}" srcOrd="1" destOrd="0" presId="urn:microsoft.com/office/officeart/2008/layout/LinedList"/>
    <dgm:cxn modelId="{C7579BED-1A90-4D37-A67C-CE6772F7236C}" type="presParOf" srcId="{CB7925EB-00D7-48C3-AD64-2CA80EA42527}" destId="{A38BE930-305B-4ECE-9BDB-C72C4BAEF6C8}" srcOrd="2" destOrd="0" presId="urn:microsoft.com/office/officeart/2008/layout/LinedList"/>
    <dgm:cxn modelId="{4051BE51-911F-4615-9495-208FBB8E5E68}" type="presParOf" srcId="{CB7925EB-00D7-48C3-AD64-2CA80EA42527}" destId="{5006136F-142C-418E-8A42-9E2C3E0D62BB}" srcOrd="3" destOrd="0" presId="urn:microsoft.com/office/officeart/2008/layout/LinedList"/>
    <dgm:cxn modelId="{45BFEBD2-8630-4390-B429-BF4B0CCF9F32}" type="presParOf" srcId="{5006136F-142C-418E-8A42-9E2C3E0D62BB}" destId="{01184B12-15EF-4C90-9967-8EFC43770F2A}" srcOrd="0" destOrd="0" presId="urn:microsoft.com/office/officeart/2008/layout/LinedList"/>
    <dgm:cxn modelId="{FEB69944-AD24-4CA6-A78B-B893EC7CF123}" type="presParOf" srcId="{5006136F-142C-418E-8A42-9E2C3E0D62BB}" destId="{012F3107-EA0B-445B-AB37-8A1F19541BF9}" srcOrd="1" destOrd="0" presId="urn:microsoft.com/office/officeart/2008/layout/LinedList"/>
    <dgm:cxn modelId="{56936A82-A719-4605-BF80-C362602221B9}" type="presParOf" srcId="{CB7925EB-00D7-48C3-AD64-2CA80EA42527}" destId="{EDFAA83A-BCF5-4F9D-880F-699E885DE442}" srcOrd="4" destOrd="0" presId="urn:microsoft.com/office/officeart/2008/layout/LinedList"/>
    <dgm:cxn modelId="{9289584A-BE9C-415E-8FA1-07D00869BA93}" type="presParOf" srcId="{CB7925EB-00D7-48C3-AD64-2CA80EA42527}" destId="{57432EB8-87FD-4957-8681-07C26984F454}" srcOrd="5" destOrd="0" presId="urn:microsoft.com/office/officeart/2008/layout/LinedList"/>
    <dgm:cxn modelId="{84ED1FBE-9F37-431D-B2C2-DA5FB30FB101}" type="presParOf" srcId="{57432EB8-87FD-4957-8681-07C26984F454}" destId="{7823CAD3-41DD-41C9-B01A-C857ABA5CB3C}" srcOrd="0" destOrd="0" presId="urn:microsoft.com/office/officeart/2008/layout/LinedList"/>
    <dgm:cxn modelId="{E564CAC0-59E6-4031-BBB3-B863D839E31A}" type="presParOf" srcId="{57432EB8-87FD-4957-8681-07C26984F454}" destId="{D4CDD78C-27CC-456E-9227-59C097159B0A}" srcOrd="1" destOrd="0" presId="urn:microsoft.com/office/officeart/2008/layout/LinedList"/>
    <dgm:cxn modelId="{A5218F71-3E80-4D2C-9FC3-CF5B2F8C91ED}" type="presParOf" srcId="{CB7925EB-00D7-48C3-AD64-2CA80EA42527}" destId="{69FCEAC5-C78E-4A75-BCA4-28EEC3178F93}" srcOrd="6" destOrd="0" presId="urn:microsoft.com/office/officeart/2008/layout/LinedList"/>
    <dgm:cxn modelId="{808785E9-E79B-459D-82E9-58E4BB707B81}" type="presParOf" srcId="{CB7925EB-00D7-48C3-AD64-2CA80EA42527}" destId="{72584F90-65BF-425A-8720-26E673DD392A}" srcOrd="7" destOrd="0" presId="urn:microsoft.com/office/officeart/2008/layout/LinedList"/>
    <dgm:cxn modelId="{E81CED7E-89EB-4108-A709-0F4545ED51FD}" type="presParOf" srcId="{72584F90-65BF-425A-8720-26E673DD392A}" destId="{99E2874F-4E5E-4BF2-98E4-138C0A2A9306}" srcOrd="0" destOrd="0" presId="urn:microsoft.com/office/officeart/2008/layout/LinedList"/>
    <dgm:cxn modelId="{34781FE1-8377-4EA4-9C00-A444A112CE75}" type="presParOf" srcId="{72584F90-65BF-425A-8720-26E673DD392A}" destId="{5124F452-8282-41DB-919C-BE64D78846BF}" srcOrd="1" destOrd="0" presId="urn:microsoft.com/office/officeart/2008/layout/LinedList"/>
    <dgm:cxn modelId="{393E2C1A-1560-4DB4-A045-E946D7D10A78}" type="presParOf" srcId="{CB7925EB-00D7-48C3-AD64-2CA80EA42527}" destId="{F260361B-2BDC-4340-B5FE-FC02DA38E6DC}" srcOrd="8" destOrd="0" presId="urn:microsoft.com/office/officeart/2008/layout/LinedList"/>
    <dgm:cxn modelId="{1AE832C4-8DB7-48C0-BD6D-CAF069528F8E}" type="presParOf" srcId="{CB7925EB-00D7-48C3-AD64-2CA80EA42527}" destId="{3166C75C-BAD5-4EA7-BDCA-4977F477F44E}" srcOrd="9" destOrd="0" presId="urn:microsoft.com/office/officeart/2008/layout/LinedList"/>
    <dgm:cxn modelId="{8E6EE911-D482-4A29-B590-56549CDA4277}" type="presParOf" srcId="{3166C75C-BAD5-4EA7-BDCA-4977F477F44E}" destId="{26745A96-AECB-4D60-9463-3971788033A4}" srcOrd="0" destOrd="0" presId="urn:microsoft.com/office/officeart/2008/layout/LinedList"/>
    <dgm:cxn modelId="{EE893104-7A1A-4381-9876-256A05C61150}" type="presParOf" srcId="{3166C75C-BAD5-4EA7-BDCA-4977F477F44E}" destId="{5D9C5E08-F343-427E-A4B1-440993DCA45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9BED4B-5502-4102-A1B1-57E9D6B1554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3A84EB6-BD45-4CD1-ACFD-C1489A9965F0}">
      <dgm:prSet/>
      <dgm:spPr/>
      <dgm:t>
        <a:bodyPr/>
        <a:lstStyle/>
        <a:p>
          <a:r>
            <a:rPr lang="da-DK" b="0" i="0" baseline="0"/>
            <a:t>I den videnskabelige litteratur beskrives forskellige træningsmodaliteter, hvilke populært benævnes som de fire søjlerinden for BFR (1-4): </a:t>
          </a:r>
          <a:endParaRPr lang="en-US"/>
        </a:p>
      </dgm:t>
    </dgm:pt>
    <dgm:pt modelId="{8465A26C-4160-4951-9649-BBD93967690A}" type="parTrans" cxnId="{E56BA3A5-16D3-49B1-90CA-399958C8DFBA}">
      <dgm:prSet/>
      <dgm:spPr/>
      <dgm:t>
        <a:bodyPr/>
        <a:lstStyle/>
        <a:p>
          <a:endParaRPr lang="en-US"/>
        </a:p>
      </dgm:t>
    </dgm:pt>
    <dgm:pt modelId="{926CA5C6-6F4C-4E0B-84EA-F425F57338FB}" type="sibTrans" cxnId="{E56BA3A5-16D3-49B1-90CA-399958C8DFBA}">
      <dgm:prSet/>
      <dgm:spPr/>
      <dgm:t>
        <a:bodyPr/>
        <a:lstStyle/>
        <a:p>
          <a:endParaRPr lang="en-US"/>
        </a:p>
      </dgm:t>
    </dgm:pt>
    <dgm:pt modelId="{0CA46C9F-FE65-4607-BA69-B84E9913B51A}">
      <dgm:prSet/>
      <dgm:spPr/>
      <dgm:t>
        <a:bodyPr/>
        <a:lstStyle/>
        <a:p>
          <a:r>
            <a:rPr lang="da-DK" b="1" i="0" baseline="0" dirty="0"/>
            <a:t>Passiv BFR</a:t>
          </a:r>
          <a:r>
            <a:rPr lang="da-DK" b="0" i="0" baseline="0" dirty="0"/>
            <a:t>. Intermitterende tryk ved anvendelse af manchet, udført liggende eller siddende uden muskelkontraktioner, </a:t>
          </a:r>
          <a:r>
            <a:rPr lang="da-DK" b="0" i="0" baseline="0" dirty="0" err="1"/>
            <a:t>ikorte</a:t>
          </a:r>
          <a:r>
            <a:rPr lang="da-DK" b="0" i="0" baseline="0" dirty="0"/>
            <a:t> intervaller uden </a:t>
          </a:r>
          <a:r>
            <a:rPr lang="da-DK" b="0" i="0" baseline="0" dirty="0" err="1"/>
            <a:t>okklusion</a:t>
          </a:r>
          <a:r>
            <a:rPr lang="da-DK" b="0" i="0" baseline="0" dirty="0"/>
            <a:t>, fx for at reducere atrofi under immobilisering</a:t>
          </a:r>
          <a:endParaRPr lang="en-US" dirty="0"/>
        </a:p>
      </dgm:t>
    </dgm:pt>
    <dgm:pt modelId="{80748D8E-0594-44EF-BB10-C893C162F5A9}" type="parTrans" cxnId="{2F7D94FC-DB3D-47B5-AC3D-E5E92C3575EC}">
      <dgm:prSet/>
      <dgm:spPr/>
      <dgm:t>
        <a:bodyPr/>
        <a:lstStyle/>
        <a:p>
          <a:endParaRPr lang="en-US"/>
        </a:p>
      </dgm:t>
    </dgm:pt>
    <dgm:pt modelId="{C1A66E2A-10C9-41BB-9929-8DF1A5B41CAA}" type="sibTrans" cxnId="{2F7D94FC-DB3D-47B5-AC3D-E5E92C3575EC}">
      <dgm:prSet/>
      <dgm:spPr/>
      <dgm:t>
        <a:bodyPr/>
        <a:lstStyle/>
        <a:p>
          <a:endParaRPr lang="en-US"/>
        </a:p>
      </dgm:t>
    </dgm:pt>
    <dgm:pt modelId="{AFB3C0C8-86B0-452E-8C9D-34C33827098E}">
      <dgm:prSet/>
      <dgm:spPr/>
      <dgm:t>
        <a:bodyPr/>
        <a:lstStyle/>
        <a:p>
          <a:r>
            <a:rPr lang="da-DK" b="1" i="0" baseline="0" dirty="0"/>
            <a:t>BFR kombineret med aerob træning ved 40-60% VO2-max</a:t>
          </a:r>
          <a:r>
            <a:rPr lang="da-DK" b="0" i="0" baseline="0" dirty="0"/>
            <a:t>, fx på konditionscykel som effektivt kan benyttes vedbelastningsrestriktioner</a:t>
          </a:r>
          <a:endParaRPr lang="en-US" dirty="0"/>
        </a:p>
      </dgm:t>
    </dgm:pt>
    <dgm:pt modelId="{25AA2CC2-403C-4F1A-889D-53EE56E8FE23}" type="parTrans" cxnId="{68EDB518-CBC3-480C-A3BD-7113D39657A3}">
      <dgm:prSet/>
      <dgm:spPr/>
      <dgm:t>
        <a:bodyPr/>
        <a:lstStyle/>
        <a:p>
          <a:endParaRPr lang="en-US"/>
        </a:p>
      </dgm:t>
    </dgm:pt>
    <dgm:pt modelId="{2834146C-0508-4015-8541-0B7666800520}" type="sibTrans" cxnId="{68EDB518-CBC3-480C-A3BD-7113D39657A3}">
      <dgm:prSet/>
      <dgm:spPr/>
      <dgm:t>
        <a:bodyPr/>
        <a:lstStyle/>
        <a:p>
          <a:endParaRPr lang="en-US"/>
        </a:p>
      </dgm:t>
    </dgm:pt>
    <dgm:pt modelId="{0138B49D-EDE1-4C92-B8BD-DDCF8D4C5FB7}">
      <dgm:prSet/>
      <dgm:spPr/>
      <dgm:t>
        <a:bodyPr/>
        <a:lstStyle/>
        <a:p>
          <a:r>
            <a:rPr lang="da-DK" b="1" i="0" baseline="0" dirty="0"/>
            <a:t>BFR kombineret med styrketræning ved 20-50% af 1 RM </a:t>
          </a:r>
          <a:r>
            <a:rPr lang="da-DK" b="0" i="0" baseline="0" dirty="0"/>
            <a:t>(4). Enten som et supplement til konventionel tung </a:t>
          </a:r>
          <a:r>
            <a:rPr lang="da-DK" b="0" i="0" baseline="0" dirty="0" err="1"/>
            <a:t>styrketræningeller</a:t>
          </a:r>
          <a:r>
            <a:rPr lang="da-DK" b="0" i="0" baseline="0" dirty="0"/>
            <a:t> et alternativ, fx hvis tung styrketræning medfører en forværring af ledsmerter </a:t>
          </a:r>
          <a:endParaRPr lang="en-US" dirty="0"/>
        </a:p>
      </dgm:t>
    </dgm:pt>
    <dgm:pt modelId="{27A8A550-EC70-448E-88EB-08CD94762BED}" type="parTrans" cxnId="{1B602A1A-BD8A-4013-9634-7E87F3B1BE74}">
      <dgm:prSet/>
      <dgm:spPr/>
      <dgm:t>
        <a:bodyPr/>
        <a:lstStyle/>
        <a:p>
          <a:endParaRPr lang="en-US"/>
        </a:p>
      </dgm:t>
    </dgm:pt>
    <dgm:pt modelId="{A1F44D5D-246A-402E-AF89-A2B7591EFE97}" type="sibTrans" cxnId="{1B602A1A-BD8A-4013-9634-7E87F3B1BE74}">
      <dgm:prSet/>
      <dgm:spPr/>
      <dgm:t>
        <a:bodyPr/>
        <a:lstStyle/>
        <a:p>
          <a:endParaRPr lang="en-US"/>
        </a:p>
      </dgm:t>
    </dgm:pt>
    <dgm:pt modelId="{AD6FFE3A-27CE-4549-AA44-3588BFE9F7B4}">
      <dgm:prSet/>
      <dgm:spPr/>
      <dgm:t>
        <a:bodyPr/>
        <a:lstStyle/>
        <a:p>
          <a:r>
            <a:rPr lang="da-DK" b="0" i="0" baseline="0" dirty="0"/>
            <a:t> </a:t>
          </a:r>
          <a:endParaRPr lang="en-US" dirty="0"/>
        </a:p>
      </dgm:t>
    </dgm:pt>
    <dgm:pt modelId="{0EB1C31C-306D-403A-84AC-CABA78DD522A}" type="parTrans" cxnId="{8BE345FE-0A81-4986-A84A-183265C8645F}">
      <dgm:prSet/>
      <dgm:spPr/>
      <dgm:t>
        <a:bodyPr/>
        <a:lstStyle/>
        <a:p>
          <a:endParaRPr lang="en-US"/>
        </a:p>
      </dgm:t>
    </dgm:pt>
    <dgm:pt modelId="{43A5438A-8AE5-4144-BEEA-EA379FA5029E}" type="sibTrans" cxnId="{8BE345FE-0A81-4986-A84A-183265C8645F}">
      <dgm:prSet/>
      <dgm:spPr/>
      <dgm:t>
        <a:bodyPr/>
        <a:lstStyle/>
        <a:p>
          <a:endParaRPr lang="en-US"/>
        </a:p>
      </dgm:t>
    </dgm:pt>
    <dgm:pt modelId="{D4C0A5E9-7BE2-4717-8F43-B43B492F37B4}">
      <dgm:prSet/>
      <dgm:spPr/>
      <dgm:t>
        <a:bodyPr/>
        <a:lstStyle/>
        <a:p>
          <a:r>
            <a:rPr lang="da-DK" b="1" i="0" baseline="0" dirty="0"/>
            <a:t>Passiv BFR udført i 30 minutter i op til 4 timer inden træning</a:t>
          </a:r>
          <a:r>
            <a:rPr lang="da-DK" b="0" i="0" baseline="0" dirty="0"/>
            <a:t>. Kan anvendes på samme måde som 1. søjle, hvilket </a:t>
          </a:r>
          <a:r>
            <a:rPr lang="da-DK" b="0" i="0" baseline="0" dirty="0" err="1"/>
            <a:t>kanoptimere</a:t>
          </a:r>
          <a:r>
            <a:rPr lang="da-DK" b="0" i="0" baseline="0" dirty="0"/>
            <a:t> præstationsevnen ved høj intensive sportsgrene (8).</a:t>
          </a:r>
          <a:endParaRPr lang="en-US" dirty="0"/>
        </a:p>
      </dgm:t>
    </dgm:pt>
    <dgm:pt modelId="{821B8BA0-5748-4A94-8C0C-EF01122D583B}" type="parTrans" cxnId="{B449EB9D-637A-425D-9677-99A2DEF9E0CD}">
      <dgm:prSet/>
      <dgm:spPr/>
      <dgm:t>
        <a:bodyPr/>
        <a:lstStyle/>
        <a:p>
          <a:endParaRPr lang="en-US"/>
        </a:p>
      </dgm:t>
    </dgm:pt>
    <dgm:pt modelId="{F00E6F6F-5F11-429A-B763-BA9BD315FAAA}" type="sibTrans" cxnId="{B449EB9D-637A-425D-9677-99A2DEF9E0CD}">
      <dgm:prSet/>
      <dgm:spPr/>
      <dgm:t>
        <a:bodyPr/>
        <a:lstStyle/>
        <a:p>
          <a:endParaRPr lang="en-US"/>
        </a:p>
      </dgm:t>
    </dgm:pt>
    <dgm:pt modelId="{94A5A694-F656-4A02-AF7B-853FA06A70C0}" type="pres">
      <dgm:prSet presAssocID="{E19BED4B-5502-4102-A1B1-57E9D6B15543}" presName="vert0" presStyleCnt="0">
        <dgm:presLayoutVars>
          <dgm:dir/>
          <dgm:animOne val="branch"/>
          <dgm:animLvl val="lvl"/>
        </dgm:presLayoutVars>
      </dgm:prSet>
      <dgm:spPr/>
    </dgm:pt>
    <dgm:pt modelId="{6DA5A99C-F1C8-40F2-80EA-C510A0D6091F}" type="pres">
      <dgm:prSet presAssocID="{53A84EB6-BD45-4CD1-ACFD-C1489A9965F0}" presName="thickLine" presStyleLbl="alignNode1" presStyleIdx="0" presStyleCnt="6"/>
      <dgm:spPr/>
    </dgm:pt>
    <dgm:pt modelId="{B2529DDE-4FA0-4B65-9AA6-B0EEC43DC017}" type="pres">
      <dgm:prSet presAssocID="{53A84EB6-BD45-4CD1-ACFD-C1489A9965F0}" presName="horz1" presStyleCnt="0"/>
      <dgm:spPr/>
    </dgm:pt>
    <dgm:pt modelId="{2F3D98C8-AF14-4D6D-B39D-A660328135AC}" type="pres">
      <dgm:prSet presAssocID="{53A84EB6-BD45-4CD1-ACFD-C1489A9965F0}" presName="tx1" presStyleLbl="revTx" presStyleIdx="0" presStyleCnt="6"/>
      <dgm:spPr/>
    </dgm:pt>
    <dgm:pt modelId="{A9DAE494-DA87-46C5-848E-23E8EF6C6B69}" type="pres">
      <dgm:prSet presAssocID="{53A84EB6-BD45-4CD1-ACFD-C1489A9965F0}" presName="vert1" presStyleCnt="0"/>
      <dgm:spPr/>
    </dgm:pt>
    <dgm:pt modelId="{7059CE0E-501C-44DF-9F94-D33A1D712226}" type="pres">
      <dgm:prSet presAssocID="{0CA46C9F-FE65-4607-BA69-B84E9913B51A}" presName="thickLine" presStyleLbl="alignNode1" presStyleIdx="1" presStyleCnt="6"/>
      <dgm:spPr/>
    </dgm:pt>
    <dgm:pt modelId="{7627BAEB-9758-49DD-9F76-67478ECB3E70}" type="pres">
      <dgm:prSet presAssocID="{0CA46C9F-FE65-4607-BA69-B84E9913B51A}" presName="horz1" presStyleCnt="0"/>
      <dgm:spPr/>
    </dgm:pt>
    <dgm:pt modelId="{D187B44F-E688-4186-9767-FC146477B1A9}" type="pres">
      <dgm:prSet presAssocID="{0CA46C9F-FE65-4607-BA69-B84E9913B51A}" presName="tx1" presStyleLbl="revTx" presStyleIdx="1" presStyleCnt="6"/>
      <dgm:spPr/>
    </dgm:pt>
    <dgm:pt modelId="{5B9F48AD-61E3-4EAD-95A6-6E7AF05CD82C}" type="pres">
      <dgm:prSet presAssocID="{0CA46C9F-FE65-4607-BA69-B84E9913B51A}" presName="vert1" presStyleCnt="0"/>
      <dgm:spPr/>
    </dgm:pt>
    <dgm:pt modelId="{AA60519D-F671-459F-8DBE-BA8D29CBD20C}" type="pres">
      <dgm:prSet presAssocID="{AFB3C0C8-86B0-452E-8C9D-34C33827098E}" presName="thickLine" presStyleLbl="alignNode1" presStyleIdx="2" presStyleCnt="6"/>
      <dgm:spPr/>
    </dgm:pt>
    <dgm:pt modelId="{97395F00-722A-42AC-83AF-27603780E671}" type="pres">
      <dgm:prSet presAssocID="{AFB3C0C8-86B0-452E-8C9D-34C33827098E}" presName="horz1" presStyleCnt="0"/>
      <dgm:spPr/>
    </dgm:pt>
    <dgm:pt modelId="{9B3FE283-A639-4291-A6F4-FE69347AAC35}" type="pres">
      <dgm:prSet presAssocID="{AFB3C0C8-86B0-452E-8C9D-34C33827098E}" presName="tx1" presStyleLbl="revTx" presStyleIdx="2" presStyleCnt="6"/>
      <dgm:spPr/>
    </dgm:pt>
    <dgm:pt modelId="{FC97A626-6BE8-4342-8EB9-8F8789310928}" type="pres">
      <dgm:prSet presAssocID="{AFB3C0C8-86B0-452E-8C9D-34C33827098E}" presName="vert1" presStyleCnt="0"/>
      <dgm:spPr/>
    </dgm:pt>
    <dgm:pt modelId="{083B9C9A-2856-4D03-9F0D-6EDDBB764E5F}" type="pres">
      <dgm:prSet presAssocID="{0138B49D-EDE1-4C92-B8BD-DDCF8D4C5FB7}" presName="thickLine" presStyleLbl="alignNode1" presStyleIdx="3" presStyleCnt="6"/>
      <dgm:spPr/>
    </dgm:pt>
    <dgm:pt modelId="{8867B278-DB90-4AA2-95A4-5FEF3BD28BEC}" type="pres">
      <dgm:prSet presAssocID="{0138B49D-EDE1-4C92-B8BD-DDCF8D4C5FB7}" presName="horz1" presStyleCnt="0"/>
      <dgm:spPr/>
    </dgm:pt>
    <dgm:pt modelId="{E671D3E1-C84E-4696-957E-CF1BFE7AB450}" type="pres">
      <dgm:prSet presAssocID="{0138B49D-EDE1-4C92-B8BD-DDCF8D4C5FB7}" presName="tx1" presStyleLbl="revTx" presStyleIdx="3" presStyleCnt="6"/>
      <dgm:spPr/>
    </dgm:pt>
    <dgm:pt modelId="{F81FBE58-34DE-4F06-A610-C26039B51230}" type="pres">
      <dgm:prSet presAssocID="{0138B49D-EDE1-4C92-B8BD-DDCF8D4C5FB7}" presName="vert1" presStyleCnt="0"/>
      <dgm:spPr/>
    </dgm:pt>
    <dgm:pt modelId="{902A44D7-D0D6-4EA6-9AC4-C4C1C4F58F06}" type="pres">
      <dgm:prSet presAssocID="{AD6FFE3A-27CE-4549-AA44-3588BFE9F7B4}" presName="thickLine" presStyleLbl="alignNode1" presStyleIdx="4" presStyleCnt="6"/>
      <dgm:spPr/>
    </dgm:pt>
    <dgm:pt modelId="{52BF4FBE-D20E-44F0-ACF7-5EFE240F7D30}" type="pres">
      <dgm:prSet presAssocID="{AD6FFE3A-27CE-4549-AA44-3588BFE9F7B4}" presName="horz1" presStyleCnt="0"/>
      <dgm:spPr/>
    </dgm:pt>
    <dgm:pt modelId="{7A6CA938-B9FD-45BE-B9D3-1004F7BB9BC6}" type="pres">
      <dgm:prSet presAssocID="{AD6FFE3A-27CE-4549-AA44-3588BFE9F7B4}" presName="tx1" presStyleLbl="revTx" presStyleIdx="4" presStyleCnt="6"/>
      <dgm:spPr/>
    </dgm:pt>
    <dgm:pt modelId="{A6D68534-FC63-403D-884C-A620B7E9C5A0}" type="pres">
      <dgm:prSet presAssocID="{AD6FFE3A-27CE-4549-AA44-3588BFE9F7B4}" presName="vert1" presStyleCnt="0"/>
      <dgm:spPr/>
    </dgm:pt>
    <dgm:pt modelId="{635CC763-C42D-40F7-BB64-CE025E160FA3}" type="pres">
      <dgm:prSet presAssocID="{D4C0A5E9-7BE2-4717-8F43-B43B492F37B4}" presName="thickLine" presStyleLbl="alignNode1" presStyleIdx="5" presStyleCnt="6"/>
      <dgm:spPr/>
    </dgm:pt>
    <dgm:pt modelId="{A0767994-52F4-487E-9FD8-AF53C2A9A699}" type="pres">
      <dgm:prSet presAssocID="{D4C0A5E9-7BE2-4717-8F43-B43B492F37B4}" presName="horz1" presStyleCnt="0"/>
      <dgm:spPr/>
    </dgm:pt>
    <dgm:pt modelId="{DBABD90E-2B5E-490D-B189-190C196BC797}" type="pres">
      <dgm:prSet presAssocID="{D4C0A5E9-7BE2-4717-8F43-B43B492F37B4}" presName="tx1" presStyleLbl="revTx" presStyleIdx="5" presStyleCnt="6"/>
      <dgm:spPr/>
    </dgm:pt>
    <dgm:pt modelId="{D3028138-81C1-4F0C-B072-2098A8B0A7D2}" type="pres">
      <dgm:prSet presAssocID="{D4C0A5E9-7BE2-4717-8F43-B43B492F37B4}" presName="vert1" presStyleCnt="0"/>
      <dgm:spPr/>
    </dgm:pt>
  </dgm:ptLst>
  <dgm:cxnLst>
    <dgm:cxn modelId="{68EDB518-CBC3-480C-A3BD-7113D39657A3}" srcId="{E19BED4B-5502-4102-A1B1-57E9D6B15543}" destId="{AFB3C0C8-86B0-452E-8C9D-34C33827098E}" srcOrd="2" destOrd="0" parTransId="{25AA2CC2-403C-4F1A-889D-53EE56E8FE23}" sibTransId="{2834146C-0508-4015-8541-0B7666800520}"/>
    <dgm:cxn modelId="{1B602A1A-BD8A-4013-9634-7E87F3B1BE74}" srcId="{E19BED4B-5502-4102-A1B1-57E9D6B15543}" destId="{0138B49D-EDE1-4C92-B8BD-DDCF8D4C5FB7}" srcOrd="3" destOrd="0" parTransId="{27A8A550-EC70-448E-88EB-08CD94762BED}" sibTransId="{A1F44D5D-246A-402E-AF89-A2B7591EFE97}"/>
    <dgm:cxn modelId="{ED1CD062-BDA6-4C50-9635-08D52D38DD6E}" type="presOf" srcId="{E19BED4B-5502-4102-A1B1-57E9D6B15543}" destId="{94A5A694-F656-4A02-AF7B-853FA06A70C0}" srcOrd="0" destOrd="0" presId="urn:microsoft.com/office/officeart/2008/layout/LinedList"/>
    <dgm:cxn modelId="{E36A8D6E-04AB-4D96-ACF2-481683A6C167}" type="presOf" srcId="{53A84EB6-BD45-4CD1-ACFD-C1489A9965F0}" destId="{2F3D98C8-AF14-4D6D-B39D-A660328135AC}" srcOrd="0" destOrd="0" presId="urn:microsoft.com/office/officeart/2008/layout/LinedList"/>
    <dgm:cxn modelId="{4D485F79-540B-4FB0-9FB3-51DDED96269E}" type="presOf" srcId="{0CA46C9F-FE65-4607-BA69-B84E9913B51A}" destId="{D187B44F-E688-4186-9767-FC146477B1A9}" srcOrd="0" destOrd="0" presId="urn:microsoft.com/office/officeart/2008/layout/LinedList"/>
    <dgm:cxn modelId="{1A69EC7B-95F7-48A5-8EBA-D50107FE9A7C}" type="presOf" srcId="{AD6FFE3A-27CE-4549-AA44-3588BFE9F7B4}" destId="{7A6CA938-B9FD-45BE-B9D3-1004F7BB9BC6}" srcOrd="0" destOrd="0" presId="urn:microsoft.com/office/officeart/2008/layout/LinedList"/>
    <dgm:cxn modelId="{480D2482-DF5E-43EB-9818-E8964F1CFB45}" type="presOf" srcId="{D4C0A5E9-7BE2-4717-8F43-B43B492F37B4}" destId="{DBABD90E-2B5E-490D-B189-190C196BC797}" srcOrd="0" destOrd="0" presId="urn:microsoft.com/office/officeart/2008/layout/LinedList"/>
    <dgm:cxn modelId="{B5976088-E0A8-47D2-9FD7-93B282BBF599}" type="presOf" srcId="{AFB3C0C8-86B0-452E-8C9D-34C33827098E}" destId="{9B3FE283-A639-4291-A6F4-FE69347AAC35}" srcOrd="0" destOrd="0" presId="urn:microsoft.com/office/officeart/2008/layout/LinedList"/>
    <dgm:cxn modelId="{B449EB9D-637A-425D-9677-99A2DEF9E0CD}" srcId="{E19BED4B-5502-4102-A1B1-57E9D6B15543}" destId="{D4C0A5E9-7BE2-4717-8F43-B43B492F37B4}" srcOrd="5" destOrd="0" parTransId="{821B8BA0-5748-4A94-8C0C-EF01122D583B}" sibTransId="{F00E6F6F-5F11-429A-B763-BA9BD315FAAA}"/>
    <dgm:cxn modelId="{E56BA3A5-16D3-49B1-90CA-399958C8DFBA}" srcId="{E19BED4B-5502-4102-A1B1-57E9D6B15543}" destId="{53A84EB6-BD45-4CD1-ACFD-C1489A9965F0}" srcOrd="0" destOrd="0" parTransId="{8465A26C-4160-4951-9649-BBD93967690A}" sibTransId="{926CA5C6-6F4C-4E0B-84EA-F425F57338FB}"/>
    <dgm:cxn modelId="{F802EDBD-4466-4383-ABF2-E9802CC2CAB6}" type="presOf" srcId="{0138B49D-EDE1-4C92-B8BD-DDCF8D4C5FB7}" destId="{E671D3E1-C84E-4696-957E-CF1BFE7AB450}" srcOrd="0" destOrd="0" presId="urn:microsoft.com/office/officeart/2008/layout/LinedList"/>
    <dgm:cxn modelId="{2F7D94FC-DB3D-47B5-AC3D-E5E92C3575EC}" srcId="{E19BED4B-5502-4102-A1B1-57E9D6B15543}" destId="{0CA46C9F-FE65-4607-BA69-B84E9913B51A}" srcOrd="1" destOrd="0" parTransId="{80748D8E-0594-44EF-BB10-C893C162F5A9}" sibTransId="{C1A66E2A-10C9-41BB-9929-8DF1A5B41CAA}"/>
    <dgm:cxn modelId="{8BE345FE-0A81-4986-A84A-183265C8645F}" srcId="{E19BED4B-5502-4102-A1B1-57E9D6B15543}" destId="{AD6FFE3A-27CE-4549-AA44-3588BFE9F7B4}" srcOrd="4" destOrd="0" parTransId="{0EB1C31C-306D-403A-84AC-CABA78DD522A}" sibTransId="{43A5438A-8AE5-4144-BEEA-EA379FA5029E}"/>
    <dgm:cxn modelId="{168D0C28-0455-4D0D-B5D2-4F1E109DC008}" type="presParOf" srcId="{94A5A694-F656-4A02-AF7B-853FA06A70C0}" destId="{6DA5A99C-F1C8-40F2-80EA-C510A0D6091F}" srcOrd="0" destOrd="0" presId="urn:microsoft.com/office/officeart/2008/layout/LinedList"/>
    <dgm:cxn modelId="{D98BD2DC-9287-47A9-A1CB-CE1A300319B1}" type="presParOf" srcId="{94A5A694-F656-4A02-AF7B-853FA06A70C0}" destId="{B2529DDE-4FA0-4B65-9AA6-B0EEC43DC017}" srcOrd="1" destOrd="0" presId="urn:microsoft.com/office/officeart/2008/layout/LinedList"/>
    <dgm:cxn modelId="{B65954DA-FE12-4130-9C98-9DFF7AB088C6}" type="presParOf" srcId="{B2529DDE-4FA0-4B65-9AA6-B0EEC43DC017}" destId="{2F3D98C8-AF14-4D6D-B39D-A660328135AC}" srcOrd="0" destOrd="0" presId="urn:microsoft.com/office/officeart/2008/layout/LinedList"/>
    <dgm:cxn modelId="{D7344EF7-4C10-4CE4-A170-682A94CD5309}" type="presParOf" srcId="{B2529DDE-4FA0-4B65-9AA6-B0EEC43DC017}" destId="{A9DAE494-DA87-46C5-848E-23E8EF6C6B69}" srcOrd="1" destOrd="0" presId="urn:microsoft.com/office/officeart/2008/layout/LinedList"/>
    <dgm:cxn modelId="{33F5465D-A6FD-46AB-8AC7-20BA14CF85C8}" type="presParOf" srcId="{94A5A694-F656-4A02-AF7B-853FA06A70C0}" destId="{7059CE0E-501C-44DF-9F94-D33A1D712226}" srcOrd="2" destOrd="0" presId="urn:microsoft.com/office/officeart/2008/layout/LinedList"/>
    <dgm:cxn modelId="{D241E68C-AF59-4F9E-99BC-F463C64EA2C7}" type="presParOf" srcId="{94A5A694-F656-4A02-AF7B-853FA06A70C0}" destId="{7627BAEB-9758-49DD-9F76-67478ECB3E70}" srcOrd="3" destOrd="0" presId="urn:microsoft.com/office/officeart/2008/layout/LinedList"/>
    <dgm:cxn modelId="{47C7E10E-9A29-45D6-803C-412BA247109C}" type="presParOf" srcId="{7627BAEB-9758-49DD-9F76-67478ECB3E70}" destId="{D187B44F-E688-4186-9767-FC146477B1A9}" srcOrd="0" destOrd="0" presId="urn:microsoft.com/office/officeart/2008/layout/LinedList"/>
    <dgm:cxn modelId="{BF11924A-9029-4D34-A40E-A11E359B764E}" type="presParOf" srcId="{7627BAEB-9758-49DD-9F76-67478ECB3E70}" destId="{5B9F48AD-61E3-4EAD-95A6-6E7AF05CD82C}" srcOrd="1" destOrd="0" presId="urn:microsoft.com/office/officeart/2008/layout/LinedList"/>
    <dgm:cxn modelId="{33D95009-1114-4853-A311-3E8042311B9E}" type="presParOf" srcId="{94A5A694-F656-4A02-AF7B-853FA06A70C0}" destId="{AA60519D-F671-459F-8DBE-BA8D29CBD20C}" srcOrd="4" destOrd="0" presId="urn:microsoft.com/office/officeart/2008/layout/LinedList"/>
    <dgm:cxn modelId="{CE34826A-9ECB-41F3-A2B7-8DA90C0ACB20}" type="presParOf" srcId="{94A5A694-F656-4A02-AF7B-853FA06A70C0}" destId="{97395F00-722A-42AC-83AF-27603780E671}" srcOrd="5" destOrd="0" presId="urn:microsoft.com/office/officeart/2008/layout/LinedList"/>
    <dgm:cxn modelId="{2E8A54D4-4B00-499A-9250-F3FF2B369FB4}" type="presParOf" srcId="{97395F00-722A-42AC-83AF-27603780E671}" destId="{9B3FE283-A639-4291-A6F4-FE69347AAC35}" srcOrd="0" destOrd="0" presId="urn:microsoft.com/office/officeart/2008/layout/LinedList"/>
    <dgm:cxn modelId="{A8EE9685-649F-4CDC-8C85-B1B9BACAC607}" type="presParOf" srcId="{97395F00-722A-42AC-83AF-27603780E671}" destId="{FC97A626-6BE8-4342-8EB9-8F8789310928}" srcOrd="1" destOrd="0" presId="urn:microsoft.com/office/officeart/2008/layout/LinedList"/>
    <dgm:cxn modelId="{EBC1B142-319D-48FC-BEE0-73BD7AAB77CC}" type="presParOf" srcId="{94A5A694-F656-4A02-AF7B-853FA06A70C0}" destId="{083B9C9A-2856-4D03-9F0D-6EDDBB764E5F}" srcOrd="6" destOrd="0" presId="urn:microsoft.com/office/officeart/2008/layout/LinedList"/>
    <dgm:cxn modelId="{2B79E28F-0473-426E-ABA7-822C28E5AAB7}" type="presParOf" srcId="{94A5A694-F656-4A02-AF7B-853FA06A70C0}" destId="{8867B278-DB90-4AA2-95A4-5FEF3BD28BEC}" srcOrd="7" destOrd="0" presId="urn:microsoft.com/office/officeart/2008/layout/LinedList"/>
    <dgm:cxn modelId="{08D5493E-E2C6-498D-9ABA-28BB1EC4E9B5}" type="presParOf" srcId="{8867B278-DB90-4AA2-95A4-5FEF3BD28BEC}" destId="{E671D3E1-C84E-4696-957E-CF1BFE7AB450}" srcOrd="0" destOrd="0" presId="urn:microsoft.com/office/officeart/2008/layout/LinedList"/>
    <dgm:cxn modelId="{779726A5-1535-4216-8D8F-2AB1AC121B03}" type="presParOf" srcId="{8867B278-DB90-4AA2-95A4-5FEF3BD28BEC}" destId="{F81FBE58-34DE-4F06-A610-C26039B51230}" srcOrd="1" destOrd="0" presId="urn:microsoft.com/office/officeart/2008/layout/LinedList"/>
    <dgm:cxn modelId="{3CD6BF31-7ABF-4933-861E-CF8EA1CDC715}" type="presParOf" srcId="{94A5A694-F656-4A02-AF7B-853FA06A70C0}" destId="{902A44D7-D0D6-4EA6-9AC4-C4C1C4F58F06}" srcOrd="8" destOrd="0" presId="urn:microsoft.com/office/officeart/2008/layout/LinedList"/>
    <dgm:cxn modelId="{E4AD8829-5FCD-4DB4-BA0C-F17264BC79E4}" type="presParOf" srcId="{94A5A694-F656-4A02-AF7B-853FA06A70C0}" destId="{52BF4FBE-D20E-44F0-ACF7-5EFE240F7D30}" srcOrd="9" destOrd="0" presId="urn:microsoft.com/office/officeart/2008/layout/LinedList"/>
    <dgm:cxn modelId="{43FC8D8A-6326-49D1-8EDE-B86166C099BE}" type="presParOf" srcId="{52BF4FBE-D20E-44F0-ACF7-5EFE240F7D30}" destId="{7A6CA938-B9FD-45BE-B9D3-1004F7BB9BC6}" srcOrd="0" destOrd="0" presId="urn:microsoft.com/office/officeart/2008/layout/LinedList"/>
    <dgm:cxn modelId="{258FF7EA-EDA5-49D1-A51B-CD4D2E689C48}" type="presParOf" srcId="{52BF4FBE-D20E-44F0-ACF7-5EFE240F7D30}" destId="{A6D68534-FC63-403D-884C-A620B7E9C5A0}" srcOrd="1" destOrd="0" presId="urn:microsoft.com/office/officeart/2008/layout/LinedList"/>
    <dgm:cxn modelId="{93A9E91A-066D-48B3-98DB-915E6F2ED97D}" type="presParOf" srcId="{94A5A694-F656-4A02-AF7B-853FA06A70C0}" destId="{635CC763-C42D-40F7-BB64-CE025E160FA3}" srcOrd="10" destOrd="0" presId="urn:microsoft.com/office/officeart/2008/layout/LinedList"/>
    <dgm:cxn modelId="{2DA4430E-2BE9-4D40-9AF8-E4797AB8DF32}" type="presParOf" srcId="{94A5A694-F656-4A02-AF7B-853FA06A70C0}" destId="{A0767994-52F4-487E-9FD8-AF53C2A9A699}" srcOrd="11" destOrd="0" presId="urn:microsoft.com/office/officeart/2008/layout/LinedList"/>
    <dgm:cxn modelId="{DD588DB5-3300-46AD-B692-D9C78D24D34D}" type="presParOf" srcId="{A0767994-52F4-487E-9FD8-AF53C2A9A699}" destId="{DBABD90E-2B5E-490D-B189-190C196BC797}" srcOrd="0" destOrd="0" presId="urn:microsoft.com/office/officeart/2008/layout/LinedList"/>
    <dgm:cxn modelId="{CBCCF125-D452-41A8-80CF-1007CE252530}" type="presParOf" srcId="{A0767994-52F4-487E-9FD8-AF53C2A9A699}" destId="{D3028138-81C1-4F0C-B072-2098A8B0A7D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D6ECF7-490C-456E-BB96-90D96BD176B5}">
      <dsp:nvSpPr>
        <dsp:cNvPr id="0" name=""/>
        <dsp:cNvSpPr/>
      </dsp:nvSpPr>
      <dsp:spPr>
        <a:xfrm>
          <a:off x="0" y="55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50B0C6-236A-4F89-AB43-C81A2499A2F0}">
      <dsp:nvSpPr>
        <dsp:cNvPr id="0" name=""/>
        <dsp:cNvSpPr/>
      </dsp:nvSpPr>
      <dsp:spPr>
        <a:xfrm>
          <a:off x="0" y="552"/>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a:t>Betydelig skeletmuskelhypertrofi er blevet rapporteret i et stort antal BFR-studier (dvs. Abe 2006, Takarada et al.</a:t>
          </a:r>
          <a:endParaRPr lang="en-US" sz="2500" kern="1200"/>
        </a:p>
      </dsp:txBody>
      <dsp:txXfrm>
        <a:off x="0" y="552"/>
        <a:ext cx="8229600" cy="904971"/>
      </dsp:txXfrm>
    </dsp:sp>
    <dsp:sp modelId="{A38BE930-305B-4ECE-9BDB-C72C4BAEF6C8}">
      <dsp:nvSpPr>
        <dsp:cNvPr id="0" name=""/>
        <dsp:cNvSpPr/>
      </dsp:nvSpPr>
      <dsp:spPr>
        <a:xfrm>
          <a:off x="0" y="905524"/>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184B12-15EF-4C90-9967-8EFC43770F2A}">
      <dsp:nvSpPr>
        <dsp:cNvPr id="0" name=""/>
        <dsp:cNvSpPr/>
      </dsp:nvSpPr>
      <dsp:spPr>
        <a:xfrm>
          <a:off x="0" y="905524"/>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a:t>2002, Gualano et al 2010, Takarada et al 2000, Nielsen et al 2012),</a:t>
          </a:r>
          <a:endParaRPr lang="en-US" sz="2500" kern="1200"/>
        </a:p>
      </dsp:txBody>
      <dsp:txXfrm>
        <a:off x="0" y="905524"/>
        <a:ext cx="8229600" cy="904971"/>
      </dsp:txXfrm>
    </dsp:sp>
    <dsp:sp modelId="{EDFAA83A-BCF5-4F9D-880F-699E885DE442}">
      <dsp:nvSpPr>
        <dsp:cNvPr id="0" name=""/>
        <dsp:cNvSpPr/>
      </dsp:nvSpPr>
      <dsp:spPr>
        <a:xfrm>
          <a:off x="0" y="1810495"/>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23CAD3-41DD-41C9-B01A-C857ABA5CB3C}">
      <dsp:nvSpPr>
        <dsp:cNvPr id="0" name=""/>
        <dsp:cNvSpPr/>
      </dsp:nvSpPr>
      <dsp:spPr>
        <a:xfrm>
          <a:off x="0" y="1810495"/>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a:t>hurtig kraftkapacitet (RFD) og maksimal muskelkraft (Jørgensen et al 2015)</a:t>
          </a:r>
          <a:endParaRPr lang="en-US" sz="2500" kern="1200"/>
        </a:p>
      </dsp:txBody>
      <dsp:txXfrm>
        <a:off x="0" y="1810495"/>
        <a:ext cx="8229600" cy="904971"/>
      </dsp:txXfrm>
    </dsp:sp>
    <dsp:sp modelId="{69FCEAC5-C78E-4A75-BCA4-28EEC3178F93}">
      <dsp:nvSpPr>
        <dsp:cNvPr id="0" name=""/>
        <dsp:cNvSpPr/>
      </dsp:nvSpPr>
      <dsp:spPr>
        <a:xfrm>
          <a:off x="0" y="2715467"/>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E2874F-4E5E-4BF2-98E4-138C0A2A9306}">
      <dsp:nvSpPr>
        <dsp:cNvPr id="0" name=""/>
        <dsp:cNvSpPr/>
      </dsp:nvSpPr>
      <dsp:spPr>
        <a:xfrm>
          <a:off x="0" y="2715467"/>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a:t>balance og mobilitet (Gualano et al 2010)</a:t>
          </a:r>
          <a:endParaRPr lang="en-US" sz="2500" kern="1200"/>
        </a:p>
      </dsp:txBody>
      <dsp:txXfrm>
        <a:off x="0" y="2715467"/>
        <a:ext cx="8229600" cy="904971"/>
      </dsp:txXfrm>
    </dsp:sp>
    <dsp:sp modelId="{F260361B-2BDC-4340-B5FE-FC02DA38E6DC}">
      <dsp:nvSpPr>
        <dsp:cNvPr id="0" name=""/>
        <dsp:cNvSpPr/>
      </dsp:nvSpPr>
      <dsp:spPr>
        <a:xfrm>
          <a:off x="0" y="3620438"/>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745A96-AECB-4D60-9463-3971788033A4}">
      <dsp:nvSpPr>
        <dsp:cNvPr id="0" name=""/>
        <dsp:cNvSpPr/>
      </dsp:nvSpPr>
      <dsp:spPr>
        <a:xfrm>
          <a:off x="0" y="3620438"/>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a:t>livskvalitet (Gualano et al 2010) er også blevet observeret med BFR træning ...</a:t>
          </a:r>
          <a:endParaRPr lang="en-US" sz="2500" kern="1200"/>
        </a:p>
      </dsp:txBody>
      <dsp:txXfrm>
        <a:off x="0" y="3620438"/>
        <a:ext cx="8229600" cy="9049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A5A99C-F1C8-40F2-80EA-C510A0D6091F}">
      <dsp:nvSpPr>
        <dsp:cNvPr id="0" name=""/>
        <dsp:cNvSpPr/>
      </dsp:nvSpPr>
      <dsp:spPr>
        <a:xfrm>
          <a:off x="0" y="2209"/>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3D98C8-AF14-4D6D-B39D-A660328135AC}">
      <dsp:nvSpPr>
        <dsp:cNvPr id="0" name=""/>
        <dsp:cNvSpPr/>
      </dsp:nvSpPr>
      <dsp:spPr>
        <a:xfrm>
          <a:off x="0" y="2209"/>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da-DK" sz="1500" b="0" i="0" kern="1200" baseline="0"/>
            <a:t>I den videnskabelige litteratur beskrives forskellige træningsmodaliteter, hvilke populært benævnes som de fire søjlerinden for BFR (1-4): </a:t>
          </a:r>
          <a:endParaRPr lang="en-US" sz="1500" kern="1200"/>
        </a:p>
      </dsp:txBody>
      <dsp:txXfrm>
        <a:off x="0" y="2209"/>
        <a:ext cx="8229600" cy="753590"/>
      </dsp:txXfrm>
    </dsp:sp>
    <dsp:sp modelId="{7059CE0E-501C-44DF-9F94-D33A1D712226}">
      <dsp:nvSpPr>
        <dsp:cNvPr id="0" name=""/>
        <dsp:cNvSpPr/>
      </dsp:nvSpPr>
      <dsp:spPr>
        <a:xfrm>
          <a:off x="0" y="755800"/>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87B44F-E688-4186-9767-FC146477B1A9}">
      <dsp:nvSpPr>
        <dsp:cNvPr id="0" name=""/>
        <dsp:cNvSpPr/>
      </dsp:nvSpPr>
      <dsp:spPr>
        <a:xfrm>
          <a:off x="0" y="755800"/>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da-DK" sz="1500" b="1" i="0" kern="1200" baseline="0" dirty="0"/>
            <a:t>Passiv BFR</a:t>
          </a:r>
          <a:r>
            <a:rPr lang="da-DK" sz="1500" b="0" i="0" kern="1200" baseline="0" dirty="0"/>
            <a:t>. Intermitterende tryk ved anvendelse af manchet, udført liggende eller siddende uden muskelkontraktioner, </a:t>
          </a:r>
          <a:r>
            <a:rPr lang="da-DK" sz="1500" b="0" i="0" kern="1200" baseline="0" dirty="0" err="1"/>
            <a:t>ikorte</a:t>
          </a:r>
          <a:r>
            <a:rPr lang="da-DK" sz="1500" b="0" i="0" kern="1200" baseline="0" dirty="0"/>
            <a:t> intervaller uden </a:t>
          </a:r>
          <a:r>
            <a:rPr lang="da-DK" sz="1500" b="0" i="0" kern="1200" baseline="0" dirty="0" err="1"/>
            <a:t>okklusion</a:t>
          </a:r>
          <a:r>
            <a:rPr lang="da-DK" sz="1500" b="0" i="0" kern="1200" baseline="0" dirty="0"/>
            <a:t>, fx for at reducere atrofi under immobilisering</a:t>
          </a:r>
          <a:endParaRPr lang="en-US" sz="1500" kern="1200" dirty="0"/>
        </a:p>
      </dsp:txBody>
      <dsp:txXfrm>
        <a:off x="0" y="755800"/>
        <a:ext cx="8229600" cy="753590"/>
      </dsp:txXfrm>
    </dsp:sp>
    <dsp:sp modelId="{AA60519D-F671-459F-8DBE-BA8D29CBD20C}">
      <dsp:nvSpPr>
        <dsp:cNvPr id="0" name=""/>
        <dsp:cNvSpPr/>
      </dsp:nvSpPr>
      <dsp:spPr>
        <a:xfrm>
          <a:off x="0" y="1509390"/>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3FE283-A639-4291-A6F4-FE69347AAC35}">
      <dsp:nvSpPr>
        <dsp:cNvPr id="0" name=""/>
        <dsp:cNvSpPr/>
      </dsp:nvSpPr>
      <dsp:spPr>
        <a:xfrm>
          <a:off x="0" y="1509390"/>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da-DK" sz="1500" b="1" i="0" kern="1200" baseline="0" dirty="0"/>
            <a:t>BFR kombineret med aerob træning ved 40-60% VO2-max</a:t>
          </a:r>
          <a:r>
            <a:rPr lang="da-DK" sz="1500" b="0" i="0" kern="1200" baseline="0" dirty="0"/>
            <a:t>, fx på konditionscykel som effektivt kan benyttes vedbelastningsrestriktioner</a:t>
          </a:r>
          <a:endParaRPr lang="en-US" sz="1500" kern="1200" dirty="0"/>
        </a:p>
      </dsp:txBody>
      <dsp:txXfrm>
        <a:off x="0" y="1509390"/>
        <a:ext cx="8229600" cy="753590"/>
      </dsp:txXfrm>
    </dsp:sp>
    <dsp:sp modelId="{083B9C9A-2856-4D03-9F0D-6EDDBB764E5F}">
      <dsp:nvSpPr>
        <dsp:cNvPr id="0" name=""/>
        <dsp:cNvSpPr/>
      </dsp:nvSpPr>
      <dsp:spPr>
        <a:xfrm>
          <a:off x="0" y="2262981"/>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71D3E1-C84E-4696-957E-CF1BFE7AB450}">
      <dsp:nvSpPr>
        <dsp:cNvPr id="0" name=""/>
        <dsp:cNvSpPr/>
      </dsp:nvSpPr>
      <dsp:spPr>
        <a:xfrm>
          <a:off x="0" y="2262981"/>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da-DK" sz="1500" b="1" i="0" kern="1200" baseline="0" dirty="0"/>
            <a:t>BFR kombineret med styrketræning ved 20-50% af 1 RM </a:t>
          </a:r>
          <a:r>
            <a:rPr lang="da-DK" sz="1500" b="0" i="0" kern="1200" baseline="0" dirty="0"/>
            <a:t>(4). Enten som et supplement til konventionel tung </a:t>
          </a:r>
          <a:r>
            <a:rPr lang="da-DK" sz="1500" b="0" i="0" kern="1200" baseline="0" dirty="0" err="1"/>
            <a:t>styrketræningeller</a:t>
          </a:r>
          <a:r>
            <a:rPr lang="da-DK" sz="1500" b="0" i="0" kern="1200" baseline="0" dirty="0"/>
            <a:t> et alternativ, fx hvis tung styrketræning medfører en forværring af ledsmerter </a:t>
          </a:r>
          <a:endParaRPr lang="en-US" sz="1500" kern="1200" dirty="0"/>
        </a:p>
      </dsp:txBody>
      <dsp:txXfrm>
        <a:off x="0" y="2262981"/>
        <a:ext cx="8229600" cy="753590"/>
      </dsp:txXfrm>
    </dsp:sp>
    <dsp:sp modelId="{902A44D7-D0D6-4EA6-9AC4-C4C1C4F58F06}">
      <dsp:nvSpPr>
        <dsp:cNvPr id="0" name=""/>
        <dsp:cNvSpPr/>
      </dsp:nvSpPr>
      <dsp:spPr>
        <a:xfrm>
          <a:off x="0" y="301657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6CA938-B9FD-45BE-B9D3-1004F7BB9BC6}">
      <dsp:nvSpPr>
        <dsp:cNvPr id="0" name=""/>
        <dsp:cNvSpPr/>
      </dsp:nvSpPr>
      <dsp:spPr>
        <a:xfrm>
          <a:off x="0" y="3016572"/>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da-DK" sz="1500" b="0" i="0" kern="1200" baseline="0" dirty="0"/>
            <a:t> </a:t>
          </a:r>
          <a:endParaRPr lang="en-US" sz="1500" kern="1200" dirty="0"/>
        </a:p>
      </dsp:txBody>
      <dsp:txXfrm>
        <a:off x="0" y="3016572"/>
        <a:ext cx="8229600" cy="753590"/>
      </dsp:txXfrm>
    </dsp:sp>
    <dsp:sp modelId="{635CC763-C42D-40F7-BB64-CE025E160FA3}">
      <dsp:nvSpPr>
        <dsp:cNvPr id="0" name=""/>
        <dsp:cNvSpPr/>
      </dsp:nvSpPr>
      <dsp:spPr>
        <a:xfrm>
          <a:off x="0" y="377016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ABD90E-2B5E-490D-B189-190C196BC797}">
      <dsp:nvSpPr>
        <dsp:cNvPr id="0" name=""/>
        <dsp:cNvSpPr/>
      </dsp:nvSpPr>
      <dsp:spPr>
        <a:xfrm>
          <a:off x="0" y="3770162"/>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da-DK" sz="1500" b="1" i="0" kern="1200" baseline="0" dirty="0"/>
            <a:t>Passiv BFR udført i 30 minutter i op til 4 timer inden træning</a:t>
          </a:r>
          <a:r>
            <a:rPr lang="da-DK" sz="1500" b="0" i="0" kern="1200" baseline="0" dirty="0"/>
            <a:t>. Kan anvendes på samme måde som 1. søjle, hvilket </a:t>
          </a:r>
          <a:r>
            <a:rPr lang="da-DK" sz="1500" b="0" i="0" kern="1200" baseline="0" dirty="0" err="1"/>
            <a:t>kanoptimere</a:t>
          </a:r>
          <a:r>
            <a:rPr lang="da-DK" sz="1500" b="0" i="0" kern="1200" baseline="0" dirty="0"/>
            <a:t> præstationsevnen ved høj intensive sportsgrene (8).</a:t>
          </a:r>
          <a:endParaRPr lang="en-US" sz="1500" kern="1200" dirty="0"/>
        </a:p>
      </dsp:txBody>
      <dsp:txXfrm>
        <a:off x="0" y="3770162"/>
        <a:ext cx="8229600" cy="75359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5B8788-9084-44FE-89E3-AA5E853CCDCB}" type="datetimeFigureOut">
              <a:rPr lang="da-DK" smtClean="0"/>
              <a:pPr/>
              <a:t>05-03-2025</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DD789F-D3BB-4E49-85DA-5B2F77FA3653}" type="slidenum">
              <a:rPr lang="da-DK" smtClean="0"/>
              <a:pPr/>
              <a:t>‹nr.›</a:t>
            </a:fld>
            <a:endParaRPr lang="da-DK"/>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ncbi.nlm.nih.gov/pmc/articles/PMC3473290/"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6DD789F-D3BB-4E49-85DA-5B2F77FA3653}" type="slidenum">
              <a:rPr lang="da-DK" smtClean="0"/>
              <a:pPr/>
              <a:t>4</a:t>
            </a:fld>
            <a:endParaRPr lang="da-DK"/>
          </a:p>
        </p:txBody>
      </p:sp>
    </p:spTree>
    <p:extLst>
      <p:ext uri="{BB962C8B-B14F-4D97-AF65-F5344CB8AC3E}">
        <p14:creationId xmlns:p14="http://schemas.microsoft.com/office/powerpoint/2010/main" val="2587074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Se </a:t>
            </a:r>
          </a:p>
        </p:txBody>
      </p:sp>
      <p:sp>
        <p:nvSpPr>
          <p:cNvPr id="4" name="Pladsholder til slidenummer 3"/>
          <p:cNvSpPr>
            <a:spLocks noGrp="1"/>
          </p:cNvSpPr>
          <p:nvPr>
            <p:ph type="sldNum" sz="quarter" idx="5"/>
          </p:nvPr>
        </p:nvSpPr>
        <p:spPr/>
        <p:txBody>
          <a:bodyPr/>
          <a:lstStyle/>
          <a:p>
            <a:fld id="{76DD789F-D3BB-4E49-85DA-5B2F77FA3653}" type="slidenum">
              <a:rPr lang="da-DK" smtClean="0"/>
              <a:pPr/>
              <a:t>7</a:t>
            </a:fld>
            <a:endParaRPr lang="da-DK"/>
          </a:p>
        </p:txBody>
      </p:sp>
    </p:spTree>
    <p:extLst>
      <p:ext uri="{BB962C8B-B14F-4D97-AF65-F5344CB8AC3E}">
        <p14:creationId xmlns:p14="http://schemas.microsoft.com/office/powerpoint/2010/main" val="1655139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Så styrketræning er hårdt</a:t>
            </a:r>
          </a:p>
        </p:txBody>
      </p:sp>
      <p:sp>
        <p:nvSpPr>
          <p:cNvPr id="4" name="Pladsholder til slidenummer 3"/>
          <p:cNvSpPr>
            <a:spLocks noGrp="1"/>
          </p:cNvSpPr>
          <p:nvPr>
            <p:ph type="sldNum" sz="quarter" idx="5"/>
          </p:nvPr>
        </p:nvSpPr>
        <p:spPr/>
        <p:txBody>
          <a:bodyPr/>
          <a:lstStyle/>
          <a:p>
            <a:fld id="{76DD789F-D3BB-4E49-85DA-5B2F77FA3653}" type="slidenum">
              <a:rPr lang="da-DK" smtClean="0"/>
              <a:pPr/>
              <a:t>11</a:t>
            </a:fld>
            <a:endParaRPr lang="da-DK"/>
          </a:p>
        </p:txBody>
      </p:sp>
    </p:spTree>
    <p:extLst>
      <p:ext uri="{BB962C8B-B14F-4D97-AF65-F5344CB8AC3E}">
        <p14:creationId xmlns:p14="http://schemas.microsoft.com/office/powerpoint/2010/main" val="452757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Som en blodtryksmanchet ikke et reb eller gummislange </a:t>
            </a:r>
          </a:p>
        </p:txBody>
      </p:sp>
      <p:sp>
        <p:nvSpPr>
          <p:cNvPr id="4" name="Pladsholder til slidenummer 3"/>
          <p:cNvSpPr>
            <a:spLocks noGrp="1"/>
          </p:cNvSpPr>
          <p:nvPr>
            <p:ph type="sldNum" sz="quarter" idx="5"/>
          </p:nvPr>
        </p:nvSpPr>
        <p:spPr/>
        <p:txBody>
          <a:bodyPr/>
          <a:lstStyle/>
          <a:p>
            <a:fld id="{76DD789F-D3BB-4E49-85DA-5B2F77FA3653}" type="slidenum">
              <a:rPr lang="da-DK" smtClean="0"/>
              <a:pPr/>
              <a:t>16</a:t>
            </a:fld>
            <a:endParaRPr lang="da-DK"/>
          </a:p>
        </p:txBody>
      </p:sp>
    </p:spTree>
    <p:extLst>
      <p:ext uri="{BB962C8B-B14F-4D97-AF65-F5344CB8AC3E}">
        <p14:creationId xmlns:p14="http://schemas.microsoft.com/office/powerpoint/2010/main" val="572536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Se dims </a:t>
            </a:r>
            <a:r>
              <a:rPr lang="da-DK" dirty="0" err="1"/>
              <a:t>okklusion</a:t>
            </a:r>
            <a:endParaRPr lang="da-DK" dirty="0"/>
          </a:p>
        </p:txBody>
      </p:sp>
      <p:sp>
        <p:nvSpPr>
          <p:cNvPr id="4" name="Pladsholder til slidenummer 3"/>
          <p:cNvSpPr>
            <a:spLocks noGrp="1"/>
          </p:cNvSpPr>
          <p:nvPr>
            <p:ph type="sldNum" sz="quarter" idx="5"/>
          </p:nvPr>
        </p:nvSpPr>
        <p:spPr/>
        <p:txBody>
          <a:bodyPr/>
          <a:lstStyle/>
          <a:p>
            <a:fld id="{76DD789F-D3BB-4E49-85DA-5B2F77FA3653}" type="slidenum">
              <a:rPr lang="da-DK" smtClean="0"/>
              <a:pPr/>
              <a:t>20</a:t>
            </a:fld>
            <a:endParaRPr lang="da-DK"/>
          </a:p>
        </p:txBody>
      </p:sp>
    </p:spTree>
    <p:extLst>
      <p:ext uri="{BB962C8B-B14F-4D97-AF65-F5344CB8AC3E}">
        <p14:creationId xmlns:p14="http://schemas.microsoft.com/office/powerpoint/2010/main" val="2313165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r>
              <a:rPr lang="en-US" sz="1200" b="0" i="0" kern="1200" dirty="0">
                <a:solidFill>
                  <a:schemeClr val="tx1"/>
                </a:solidFill>
                <a:latin typeface="+mn-lt"/>
                <a:ea typeface="+mn-ea"/>
                <a:cs typeface="+mn-cs"/>
              </a:rPr>
              <a:t>VBFR may be able to induce cell swelling through a combination of blood pooling, accumulation of metabolites, and reactive hyperemia following the removal of VBFR which may contribute to skeletal muscle adaptations that occur with VBFR. We hypothesize that cell swelling is important for muscle growth and strength adaptation but when coupled with higher metabolic accumulation, this adaptation is even greater.</a:t>
            </a:r>
          </a:p>
          <a:p>
            <a:endParaRPr lang="en-US" sz="1200" b="0" i="0" kern="1200" dirty="0">
              <a:solidFill>
                <a:schemeClr val="tx1"/>
              </a:solidFill>
              <a:latin typeface="+mn-lt"/>
              <a:ea typeface="+mn-ea"/>
              <a:cs typeface="+mn-cs"/>
            </a:endParaRPr>
          </a:p>
          <a:p>
            <a:r>
              <a:rPr lang="da-DK" dirty="0"/>
              <a:t>VBFR kan være i stand til at fremkalde celle hævelse gennem en kombination af blod </a:t>
            </a:r>
            <a:r>
              <a:rPr lang="da-DK" dirty="0" err="1"/>
              <a:t>pooling</a:t>
            </a:r>
            <a:r>
              <a:rPr lang="da-DK" dirty="0"/>
              <a:t>, ophobning af </a:t>
            </a:r>
            <a:r>
              <a:rPr lang="da-DK" dirty="0" err="1"/>
              <a:t>metabolitter</a:t>
            </a:r>
            <a:r>
              <a:rPr lang="da-DK" dirty="0"/>
              <a:t>, og reaktiv </a:t>
            </a:r>
            <a:r>
              <a:rPr lang="da-DK" dirty="0" err="1"/>
              <a:t>hyperæmi</a:t>
            </a:r>
            <a:r>
              <a:rPr lang="da-DK" dirty="0"/>
              <a:t> efter fjernelse af VBFR som kan bidrage til skeletmuskulaturen tilpasninger, der opstår med VBFR. Vi hypotesen, at celle hævelse er vigtig for muskelvækst og styrke tilpasning, men når kombineret med højere metabolisk akkumulation, denne tilpasning er endnu større.</a:t>
            </a:r>
          </a:p>
          <a:p>
            <a:endParaRPr lang="da-DK" dirty="0"/>
          </a:p>
          <a:p>
            <a:r>
              <a:rPr lang="en-US" dirty="0"/>
              <a:t>Fujita S, Abe T, Drummond MJ, et al. </a:t>
            </a:r>
          </a:p>
          <a:p>
            <a:r>
              <a:rPr lang="en-US" dirty="0"/>
              <a:t>Blood flow restriction during low-intensity resistance exercise increases S6K1 </a:t>
            </a:r>
            <a:r>
              <a:rPr lang="en-US" dirty="0" err="1"/>
              <a:t>phosphorylation</a:t>
            </a:r>
            <a:r>
              <a:rPr lang="en-US" dirty="0"/>
              <a:t> and muscle protein synthesis. J </a:t>
            </a:r>
            <a:r>
              <a:rPr lang="en-US" dirty="0" err="1"/>
              <a:t>Appl</a:t>
            </a:r>
            <a:r>
              <a:rPr lang="en-US" dirty="0"/>
              <a:t> Physiol.</a:t>
            </a:r>
            <a:r>
              <a:rPr lang="da-DK" dirty="0"/>
              <a:t>2007.</a:t>
            </a:r>
          </a:p>
          <a:p>
            <a:endParaRPr lang="da-DK" dirty="0"/>
          </a:p>
        </p:txBody>
      </p:sp>
      <p:sp>
        <p:nvSpPr>
          <p:cNvPr id="4" name="Pladsholder til diasnummer 3"/>
          <p:cNvSpPr>
            <a:spLocks noGrp="1"/>
          </p:cNvSpPr>
          <p:nvPr>
            <p:ph type="sldNum" sz="quarter" idx="10"/>
          </p:nvPr>
        </p:nvSpPr>
        <p:spPr/>
        <p:txBody>
          <a:bodyPr/>
          <a:lstStyle/>
          <a:p>
            <a:fld id="{76DD789F-D3BB-4E49-85DA-5B2F77FA3653}" type="slidenum">
              <a:rPr lang="da-DK" smtClean="0"/>
              <a:pPr/>
              <a:t>26</a:t>
            </a:fld>
            <a:endParaRPr lang="da-DK"/>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Another possible explanation for the high degree of MSC </a:t>
            </a:r>
            <a:r>
              <a:rPr lang="en-US" sz="1200" b="0" i="0" kern="1200" dirty="0" err="1">
                <a:solidFill>
                  <a:schemeClr val="tx1"/>
                </a:solidFill>
                <a:latin typeface="+mn-lt"/>
                <a:ea typeface="+mn-ea"/>
                <a:cs typeface="+mn-cs"/>
              </a:rPr>
              <a:t>myogene</a:t>
            </a:r>
            <a:r>
              <a:rPr lang="en-US" sz="1200" b="0" i="0" kern="1200" dirty="0">
                <a:solidFill>
                  <a:schemeClr val="tx1"/>
                </a:solidFill>
                <a:latin typeface="+mn-lt"/>
                <a:ea typeface="+mn-ea"/>
                <a:cs typeface="+mn-cs"/>
              </a:rPr>
              <a:t> </a:t>
            </a:r>
            <a:r>
              <a:rPr lang="en-US" sz="1200" b="0" i="0" kern="1200" dirty="0" err="1">
                <a:solidFill>
                  <a:schemeClr val="tx1"/>
                </a:solidFill>
                <a:latin typeface="+mn-lt"/>
                <a:ea typeface="+mn-ea"/>
                <a:cs typeface="+mn-cs"/>
              </a:rPr>
              <a:t>stam</a:t>
            </a:r>
            <a:r>
              <a:rPr lang="en-US" sz="1200" b="0" i="0" kern="1200" dirty="0">
                <a:solidFill>
                  <a:schemeClr val="tx1"/>
                </a:solidFill>
                <a:latin typeface="+mn-lt"/>
                <a:ea typeface="+mn-ea"/>
                <a:cs typeface="+mn-cs"/>
              </a:rPr>
              <a:t> </a:t>
            </a:r>
            <a:r>
              <a:rPr lang="en-US" sz="1200" b="0" i="0" kern="1200" dirty="0" err="1">
                <a:solidFill>
                  <a:schemeClr val="tx1"/>
                </a:solidFill>
                <a:latin typeface="+mn-lt"/>
                <a:ea typeface="+mn-ea"/>
                <a:cs typeface="+mn-cs"/>
              </a:rPr>
              <a:t>celler</a:t>
            </a:r>
            <a:r>
              <a:rPr lang="en-US" sz="1200" b="0" i="0" kern="1200" dirty="0">
                <a:solidFill>
                  <a:schemeClr val="tx1"/>
                </a:solidFill>
                <a:latin typeface="+mn-lt"/>
                <a:ea typeface="+mn-ea"/>
                <a:cs typeface="+mn-cs"/>
              </a:rPr>
              <a:t> proliferation with BFR training could be the role of hypoxia in combination with stretch and/or contraction on different MSC mediators. Thus, activation and proliferation of MSCs may be stimulated acutely by BFR-induced stretch-, hypoxia- and/or contraction-induced nitric oxide (NO) secretion (</a:t>
            </a:r>
            <a:r>
              <a:rPr lang="en-US" sz="1200" b="0" i="0" kern="1200" dirty="0">
                <a:solidFill>
                  <a:schemeClr val="tx1"/>
                </a:solidFill>
                <a:latin typeface="+mn-lt"/>
                <a:ea typeface="+mn-ea"/>
                <a:cs typeface="+mn-cs"/>
                <a:hlinkClick r:id="rId3"/>
              </a:rPr>
              <a:t>Blitzer </a:t>
            </a:r>
            <a:r>
              <a:rPr lang="en-US" sz="1200" b="0" i="1" kern="1200" dirty="0">
                <a:solidFill>
                  <a:schemeClr val="tx1"/>
                </a:solidFill>
                <a:latin typeface="+mn-lt"/>
                <a:ea typeface="+mn-ea"/>
                <a:cs typeface="+mn-cs"/>
                <a:hlinkClick r:id="rId3"/>
              </a:rPr>
              <a:t>et al.</a:t>
            </a:r>
            <a:r>
              <a:rPr lang="en-US" sz="1200" b="0" i="0" kern="1200" dirty="0">
                <a:solidFill>
                  <a:schemeClr val="tx1"/>
                </a:solidFill>
                <a:latin typeface="+mn-lt"/>
                <a:ea typeface="+mn-ea"/>
                <a:cs typeface="+mn-cs"/>
                <a:hlinkClick r:id="rId3"/>
              </a:rPr>
              <a:t> 1996</a:t>
            </a:r>
            <a:r>
              <a:rPr lang="en-US" sz="1200" b="0" i="0" kern="1200" dirty="0">
                <a:solidFill>
                  <a:schemeClr val="tx1"/>
                </a:solidFill>
                <a:latin typeface="+mn-lt"/>
                <a:ea typeface="+mn-ea"/>
                <a:cs typeface="+mn-cs"/>
              </a:rPr>
              <a:t>; </a:t>
            </a:r>
            <a:r>
              <a:rPr lang="en-US" sz="1200" b="0" i="0" kern="1200" dirty="0" err="1">
                <a:solidFill>
                  <a:schemeClr val="tx1"/>
                </a:solidFill>
                <a:latin typeface="+mn-lt"/>
                <a:ea typeface="+mn-ea"/>
                <a:cs typeface="+mn-cs"/>
                <a:hlinkClick r:id="rId3"/>
              </a:rPr>
              <a:t>Pattwell</a:t>
            </a:r>
            <a:r>
              <a:rPr lang="en-US" sz="1200" b="0" i="0" kern="1200" dirty="0">
                <a:solidFill>
                  <a:schemeClr val="tx1"/>
                </a:solidFill>
                <a:latin typeface="+mn-lt"/>
                <a:ea typeface="+mn-ea"/>
                <a:cs typeface="+mn-cs"/>
                <a:hlinkClick r:id="rId3"/>
              </a:rPr>
              <a:t> </a:t>
            </a:r>
            <a:r>
              <a:rPr lang="en-US" sz="1200" b="0" i="1" kern="1200" dirty="0">
                <a:solidFill>
                  <a:schemeClr val="tx1"/>
                </a:solidFill>
                <a:latin typeface="+mn-lt"/>
                <a:ea typeface="+mn-ea"/>
                <a:cs typeface="+mn-cs"/>
                <a:hlinkClick r:id="rId3"/>
              </a:rPr>
              <a:t>et al.</a:t>
            </a:r>
            <a:r>
              <a:rPr lang="en-US" sz="1200" b="0" i="0" kern="1200" dirty="0">
                <a:solidFill>
                  <a:schemeClr val="tx1"/>
                </a:solidFill>
                <a:latin typeface="+mn-lt"/>
                <a:ea typeface="+mn-ea"/>
                <a:cs typeface="+mn-cs"/>
                <a:hlinkClick r:id="rId3"/>
              </a:rPr>
              <a:t> 2004</a:t>
            </a:r>
            <a:r>
              <a:rPr lang="en-US" sz="1200" b="0" i="0" kern="1200" dirty="0">
                <a:solidFill>
                  <a:schemeClr val="tx1"/>
                </a:solidFill>
                <a:latin typeface="+mn-lt"/>
                <a:ea typeface="+mn-ea"/>
                <a:cs typeface="+mn-cs"/>
              </a:rPr>
              <a:t>; </a:t>
            </a:r>
            <a:r>
              <a:rPr lang="en-US" sz="1200" b="0" i="0" kern="1200" dirty="0" err="1">
                <a:solidFill>
                  <a:schemeClr val="tx1"/>
                </a:solidFill>
                <a:latin typeface="+mn-lt"/>
                <a:ea typeface="+mn-ea"/>
                <a:cs typeface="+mn-cs"/>
                <a:hlinkClick r:id="rId3"/>
              </a:rPr>
              <a:t>Tatsumi</a:t>
            </a:r>
            <a:r>
              <a:rPr lang="en-US" sz="1200" b="0" i="0" kern="1200" dirty="0">
                <a:solidFill>
                  <a:schemeClr val="tx1"/>
                </a:solidFill>
                <a:latin typeface="+mn-lt"/>
                <a:ea typeface="+mn-ea"/>
                <a:cs typeface="+mn-cs"/>
                <a:hlinkClick r:id="rId3"/>
              </a:rPr>
              <a:t> </a:t>
            </a:r>
            <a:r>
              <a:rPr lang="en-US" sz="1200" b="0" i="1" kern="1200" dirty="0">
                <a:solidFill>
                  <a:schemeClr val="tx1"/>
                </a:solidFill>
                <a:latin typeface="+mn-lt"/>
                <a:ea typeface="+mn-ea"/>
                <a:cs typeface="+mn-cs"/>
                <a:hlinkClick r:id="rId3"/>
              </a:rPr>
              <a:t>et al.</a:t>
            </a:r>
            <a:r>
              <a:rPr lang="en-US" sz="1200" b="0" i="0" kern="1200" dirty="0">
                <a:solidFill>
                  <a:schemeClr val="tx1"/>
                </a:solidFill>
                <a:latin typeface="+mn-lt"/>
                <a:ea typeface="+mn-ea"/>
                <a:cs typeface="+mn-cs"/>
                <a:hlinkClick r:id="rId3"/>
              </a:rPr>
              <a:t> 2006</a:t>
            </a:r>
            <a:r>
              <a:rPr lang="en-US" sz="1200" b="0" i="0" kern="1200" dirty="0">
                <a:solidFill>
                  <a:schemeClr val="tx1"/>
                </a:solidFill>
                <a:latin typeface="+mn-lt"/>
                <a:ea typeface="+mn-ea"/>
                <a:cs typeface="+mn-cs"/>
              </a:rPr>
              <a:t>). In support of this notion, NO has been demonstrated to release </a:t>
            </a:r>
            <a:r>
              <a:rPr lang="en-US" sz="1200" b="0" i="0" kern="1200" dirty="0" err="1">
                <a:solidFill>
                  <a:schemeClr val="tx1"/>
                </a:solidFill>
                <a:latin typeface="+mn-lt"/>
                <a:ea typeface="+mn-ea"/>
                <a:cs typeface="+mn-cs"/>
              </a:rPr>
              <a:t>hepatocyte</a:t>
            </a:r>
            <a:r>
              <a:rPr lang="en-US" sz="1200" b="0" i="0" kern="1200" dirty="0">
                <a:solidFill>
                  <a:schemeClr val="tx1"/>
                </a:solidFill>
                <a:latin typeface="+mn-lt"/>
                <a:ea typeface="+mn-ea"/>
                <a:cs typeface="+mn-cs"/>
              </a:rPr>
              <a:t> growth-factor, which has been identified to activate MSCs directly </a:t>
            </a:r>
            <a:r>
              <a:rPr lang="en-US" sz="1200" b="0" i="1" kern="1200" dirty="0">
                <a:solidFill>
                  <a:schemeClr val="tx1"/>
                </a:solidFill>
                <a:latin typeface="+mn-lt"/>
                <a:ea typeface="+mn-ea"/>
                <a:cs typeface="+mn-cs"/>
              </a:rPr>
              <a:t>in vivo</a:t>
            </a:r>
            <a:r>
              <a:rPr lang="en-US" sz="1200" b="0" i="0" kern="1200" dirty="0">
                <a:solidFill>
                  <a:schemeClr val="tx1"/>
                </a:solidFill>
                <a:latin typeface="+mn-lt"/>
                <a:ea typeface="+mn-ea"/>
                <a:cs typeface="+mn-cs"/>
              </a:rPr>
              <a:t> (</a:t>
            </a:r>
            <a:r>
              <a:rPr lang="en-US" sz="1200" b="0" i="0" kern="1200" dirty="0" err="1">
                <a:solidFill>
                  <a:schemeClr val="tx1"/>
                </a:solidFill>
                <a:latin typeface="+mn-lt"/>
                <a:ea typeface="+mn-ea"/>
                <a:cs typeface="+mn-cs"/>
                <a:hlinkClick r:id="rId3"/>
              </a:rPr>
              <a:t>Tatsumi</a:t>
            </a:r>
            <a:r>
              <a:rPr lang="en-US" sz="1200" b="0" i="0" kern="1200" dirty="0">
                <a:solidFill>
                  <a:schemeClr val="tx1"/>
                </a:solidFill>
                <a:latin typeface="+mn-lt"/>
                <a:ea typeface="+mn-ea"/>
                <a:cs typeface="+mn-cs"/>
                <a:hlinkClick r:id="rId3"/>
              </a:rPr>
              <a:t> </a:t>
            </a:r>
            <a:r>
              <a:rPr lang="en-US" sz="1200" b="0" i="1" kern="1200" dirty="0">
                <a:solidFill>
                  <a:schemeClr val="tx1"/>
                </a:solidFill>
                <a:latin typeface="+mn-lt"/>
                <a:ea typeface="+mn-ea"/>
                <a:cs typeface="+mn-cs"/>
                <a:hlinkClick r:id="rId3"/>
              </a:rPr>
              <a:t>et al.</a:t>
            </a:r>
            <a:r>
              <a:rPr lang="en-US" sz="1200" b="0" i="0" kern="1200" dirty="0">
                <a:solidFill>
                  <a:schemeClr val="tx1"/>
                </a:solidFill>
                <a:latin typeface="+mn-lt"/>
                <a:ea typeface="+mn-ea"/>
                <a:cs typeface="+mn-cs"/>
                <a:hlinkClick r:id="rId3"/>
              </a:rPr>
              <a:t> 2006</a:t>
            </a:r>
            <a:r>
              <a:rPr lang="en-US" sz="1200" b="0" i="0" kern="1200" dirty="0">
                <a:solidFill>
                  <a:schemeClr val="tx1"/>
                </a:solidFill>
                <a:latin typeface="+mn-lt"/>
                <a:ea typeface="+mn-ea"/>
                <a:cs typeface="+mn-cs"/>
              </a:rPr>
              <a:t>). Furthermore, inhibition of NO secretion has been shown to inhibit MSC proliferation (</a:t>
            </a:r>
            <a:r>
              <a:rPr lang="en-US" sz="1200" b="0" i="0" kern="1200" dirty="0" err="1">
                <a:solidFill>
                  <a:schemeClr val="tx1"/>
                </a:solidFill>
                <a:latin typeface="+mn-lt"/>
                <a:ea typeface="+mn-ea"/>
                <a:cs typeface="+mn-cs"/>
                <a:hlinkClick r:id="rId3"/>
              </a:rPr>
              <a:t>Tatsumi</a:t>
            </a:r>
            <a:r>
              <a:rPr lang="en-US" sz="1200" b="0" i="0" kern="1200" dirty="0">
                <a:solidFill>
                  <a:schemeClr val="tx1"/>
                </a:solidFill>
                <a:latin typeface="+mn-lt"/>
                <a:ea typeface="+mn-ea"/>
                <a:cs typeface="+mn-cs"/>
                <a:hlinkClick r:id="rId3"/>
              </a:rPr>
              <a:t> </a:t>
            </a:r>
            <a:r>
              <a:rPr lang="en-US" sz="1200" b="0" i="1" kern="1200" dirty="0">
                <a:solidFill>
                  <a:schemeClr val="tx1"/>
                </a:solidFill>
                <a:latin typeface="+mn-lt"/>
                <a:ea typeface="+mn-ea"/>
                <a:cs typeface="+mn-cs"/>
                <a:hlinkClick r:id="rId3"/>
              </a:rPr>
              <a:t>et al.</a:t>
            </a:r>
            <a:r>
              <a:rPr lang="en-US" sz="1200" b="0" i="0" kern="1200" dirty="0">
                <a:solidFill>
                  <a:schemeClr val="tx1"/>
                </a:solidFill>
                <a:latin typeface="+mn-lt"/>
                <a:ea typeface="+mn-ea"/>
                <a:cs typeface="+mn-cs"/>
                <a:hlinkClick r:id="rId3"/>
              </a:rPr>
              <a:t> 2006</a:t>
            </a:r>
            <a:r>
              <a:rPr lang="en-US" sz="1200" b="0" i="0" kern="1200" dirty="0">
                <a:solidFill>
                  <a:schemeClr val="tx1"/>
                </a:solidFill>
                <a:latin typeface="+mn-lt"/>
                <a:ea typeface="+mn-ea"/>
                <a:cs typeface="+mn-cs"/>
              </a:rPr>
              <a:t>), which underlines a potential role of NO in MSC activation that should be investigated in future studies. </a:t>
            </a:r>
            <a:r>
              <a:rPr lang="en-US" dirty="0"/>
              <a:t>Acetylcholine and lactic acid stimulates endothelial cells to secrete NO </a:t>
            </a:r>
          </a:p>
          <a:p>
            <a:endParaRPr lang="da-DK" dirty="0"/>
          </a:p>
        </p:txBody>
      </p:sp>
      <p:sp>
        <p:nvSpPr>
          <p:cNvPr id="4" name="Pladsholder til diasnummer 3"/>
          <p:cNvSpPr>
            <a:spLocks noGrp="1"/>
          </p:cNvSpPr>
          <p:nvPr>
            <p:ph type="sldNum" sz="quarter" idx="10"/>
          </p:nvPr>
        </p:nvSpPr>
        <p:spPr/>
        <p:txBody>
          <a:bodyPr/>
          <a:lstStyle/>
          <a:p>
            <a:fld id="{76DD789F-D3BB-4E49-85DA-5B2F77FA3653}" type="slidenum">
              <a:rPr lang="da-DK" smtClean="0"/>
              <a:pPr/>
              <a:t>27</a:t>
            </a:fld>
            <a:endParaRPr lang="da-DK"/>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Dims </a:t>
            </a:r>
            <a:r>
              <a:rPr lang="da-DK" dirty="0" err="1"/>
              <a:t>okklusion</a:t>
            </a:r>
            <a:r>
              <a:rPr lang="da-DK" dirty="0"/>
              <a:t> anvendelsesmuligheder</a:t>
            </a:r>
          </a:p>
        </p:txBody>
      </p:sp>
      <p:sp>
        <p:nvSpPr>
          <p:cNvPr id="4" name="Pladsholder til slidenummer 3"/>
          <p:cNvSpPr>
            <a:spLocks noGrp="1"/>
          </p:cNvSpPr>
          <p:nvPr>
            <p:ph type="sldNum" sz="quarter" idx="5"/>
          </p:nvPr>
        </p:nvSpPr>
        <p:spPr/>
        <p:txBody>
          <a:bodyPr/>
          <a:lstStyle/>
          <a:p>
            <a:fld id="{76DD789F-D3BB-4E49-85DA-5B2F77FA3653}" type="slidenum">
              <a:rPr lang="da-DK" smtClean="0"/>
              <a:pPr/>
              <a:t>31</a:t>
            </a:fld>
            <a:endParaRPr lang="da-DK"/>
          </a:p>
        </p:txBody>
      </p:sp>
    </p:spTree>
    <p:extLst>
      <p:ext uri="{BB962C8B-B14F-4D97-AF65-F5344CB8AC3E}">
        <p14:creationId xmlns:p14="http://schemas.microsoft.com/office/powerpoint/2010/main" val="1625946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r>
              <a:rPr lang="en-US" sz="1200" b="0" i="0" kern="1200" dirty="0">
                <a:solidFill>
                  <a:schemeClr val="tx1"/>
                </a:solidFill>
                <a:latin typeface="+mn-lt"/>
                <a:ea typeface="+mn-ea"/>
                <a:cs typeface="+mn-cs"/>
              </a:rPr>
              <a:t>Without occlusive stimulus (control), the CSAs of knee extensors and flexors decreased by 20.7 +/- 2.2% and 11.3 +/- 2.6% (mean +/- SEM, N = 8), whereas with the occlusive stimulus, they decreased by 9.4 +/- 1.6% and 9.2 +/- 2.6% (N = 8), respectively. The relative decrease in CSA of knee extensors was significantly (P &lt; 0.05) larger in the control group than in the experimental group.</a:t>
            </a:r>
          </a:p>
          <a:p>
            <a:r>
              <a:rPr lang="en-US" sz="1200" b="1" i="0" kern="1200" cap="all" dirty="0">
                <a:solidFill>
                  <a:schemeClr val="tx1"/>
                </a:solidFill>
                <a:latin typeface="+mn-lt"/>
                <a:ea typeface="+mn-ea"/>
                <a:cs typeface="+mn-cs"/>
              </a:rPr>
              <a:t>CONCLUSION:</a:t>
            </a:r>
          </a:p>
          <a:p>
            <a:r>
              <a:rPr lang="en-US" sz="1200" b="0" i="0" kern="1200" dirty="0">
                <a:solidFill>
                  <a:schemeClr val="tx1"/>
                </a:solidFill>
                <a:latin typeface="+mn-lt"/>
                <a:ea typeface="+mn-ea"/>
                <a:cs typeface="+mn-cs"/>
              </a:rPr>
              <a:t>The results indicate that the occlusive stimulus effectively diminishes the </a:t>
            </a:r>
            <a:r>
              <a:rPr lang="en-US" sz="1200" b="0" i="0" kern="1200" dirty="0" err="1">
                <a:solidFill>
                  <a:schemeClr val="tx1"/>
                </a:solidFill>
                <a:latin typeface="+mn-lt"/>
                <a:ea typeface="+mn-ea"/>
                <a:cs typeface="+mn-cs"/>
              </a:rPr>
              <a:t>postoperation</a:t>
            </a:r>
            <a:r>
              <a:rPr lang="en-US" sz="1200" b="0" i="0" kern="1200" dirty="0">
                <a:solidFill>
                  <a:schemeClr val="tx1"/>
                </a:solidFill>
                <a:latin typeface="+mn-lt"/>
                <a:ea typeface="+mn-ea"/>
                <a:cs typeface="+mn-cs"/>
              </a:rPr>
              <a:t> disuse atrophy of knee extensors.</a:t>
            </a:r>
          </a:p>
          <a:p>
            <a:endParaRPr lang="da-DK" dirty="0"/>
          </a:p>
        </p:txBody>
      </p:sp>
      <p:sp>
        <p:nvSpPr>
          <p:cNvPr id="4" name="Pladsholder til diasnummer 3"/>
          <p:cNvSpPr>
            <a:spLocks noGrp="1"/>
          </p:cNvSpPr>
          <p:nvPr>
            <p:ph type="sldNum" sz="quarter" idx="10"/>
          </p:nvPr>
        </p:nvSpPr>
        <p:spPr/>
        <p:txBody>
          <a:bodyPr/>
          <a:lstStyle/>
          <a:p>
            <a:fld id="{76DD789F-D3BB-4E49-85DA-5B2F77FA3653}" type="slidenum">
              <a:rPr lang="da-DK" smtClean="0"/>
              <a:pPr/>
              <a:t>33</a:t>
            </a:fld>
            <a:endParaRPr lang="da-D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titeltypografi i masteren</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D30E49BB-62E8-49C9-9097-E80277132BC9}" type="datetimeFigureOut">
              <a:rPr lang="da-DK" smtClean="0"/>
              <a:pPr/>
              <a:t>05-03-2025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FE94D614-BC5F-4DFE-AE33-747B9BA36CAB}" type="slidenum">
              <a:rPr lang="da-DK" smtClean="0"/>
              <a:pPr/>
              <a:t>‹nr.›</a:t>
            </a:fld>
            <a:endParaRPr lang="da-D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idx="1"/>
          </p:nvPr>
        </p:nvSpPr>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D30E49BB-62E8-49C9-9097-E80277132BC9}" type="datetimeFigureOut">
              <a:rPr lang="da-DK" smtClean="0"/>
              <a:pPr/>
              <a:t>05-03-2025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FE94D614-BC5F-4DFE-AE33-747B9BA36CAB}" type="slidenum">
              <a:rPr lang="da-DK" smtClean="0"/>
              <a:pPr/>
              <a:t>‹nr.›</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titeltypografi i masteren</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typografi i masteren</a:t>
            </a:r>
          </a:p>
        </p:txBody>
      </p:sp>
      <p:sp>
        <p:nvSpPr>
          <p:cNvPr id="4" name="Pladsholder til dato 3"/>
          <p:cNvSpPr>
            <a:spLocks noGrp="1"/>
          </p:cNvSpPr>
          <p:nvPr>
            <p:ph type="dt" sz="half" idx="10"/>
          </p:nvPr>
        </p:nvSpPr>
        <p:spPr/>
        <p:txBody>
          <a:bodyPr/>
          <a:lstStyle/>
          <a:p>
            <a:fld id="{D30E49BB-62E8-49C9-9097-E80277132BC9}" type="datetimeFigureOut">
              <a:rPr lang="da-DK" smtClean="0"/>
              <a:pPr/>
              <a:t>05-03-2025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FE94D614-BC5F-4DFE-AE33-747B9BA36CAB}" type="slidenum">
              <a:rPr lang="da-DK" smtClean="0"/>
              <a:pPr/>
              <a:t>‹nr.›</a:t>
            </a:fld>
            <a:endParaRPr lang="da-D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D30E49BB-62E8-49C9-9097-E80277132BC9}" type="datetimeFigureOut">
              <a:rPr lang="da-DK" smtClean="0"/>
              <a:pPr/>
              <a:t>05-03-2025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FE94D614-BC5F-4DFE-AE33-747B9BA36CAB}" type="slidenum">
              <a:rPr lang="da-DK" smtClean="0"/>
              <a:pPr/>
              <a:t>‹nr.›</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titeltypografi i masteren</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D30E49BB-62E8-49C9-9097-E80277132BC9}" type="datetimeFigureOut">
              <a:rPr lang="da-DK" smtClean="0"/>
              <a:pPr/>
              <a:t>05-03-2025</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FE94D614-BC5F-4DFE-AE33-747B9BA36CAB}" type="slidenum">
              <a:rPr lang="da-DK" smtClean="0"/>
              <a:pPr/>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dato 2"/>
          <p:cNvSpPr>
            <a:spLocks noGrp="1"/>
          </p:cNvSpPr>
          <p:nvPr>
            <p:ph type="dt" sz="half" idx="10"/>
          </p:nvPr>
        </p:nvSpPr>
        <p:spPr/>
        <p:txBody>
          <a:bodyPr/>
          <a:lstStyle/>
          <a:p>
            <a:fld id="{D30E49BB-62E8-49C9-9097-E80277132BC9}" type="datetimeFigureOut">
              <a:rPr lang="da-DK" smtClean="0"/>
              <a:pPr/>
              <a:t>05-03-2025</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FE94D614-BC5F-4DFE-AE33-747B9BA36CAB}" type="slidenum">
              <a:rPr lang="da-DK" smtClean="0"/>
              <a:pPr/>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D30E49BB-62E8-49C9-9097-E80277132BC9}" type="datetimeFigureOut">
              <a:rPr lang="da-DK" smtClean="0"/>
              <a:pPr/>
              <a:t>05-03-2025</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FE94D614-BC5F-4DFE-AE33-747B9BA36CAB}" type="slidenum">
              <a:rPr lang="da-DK" smtClean="0"/>
              <a:pPr/>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titeltypografi i masteren</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typografi i masteren</a:t>
            </a:r>
          </a:p>
        </p:txBody>
      </p:sp>
      <p:sp>
        <p:nvSpPr>
          <p:cNvPr id="5" name="Pladsholder til dato 4"/>
          <p:cNvSpPr>
            <a:spLocks noGrp="1"/>
          </p:cNvSpPr>
          <p:nvPr>
            <p:ph type="dt" sz="half" idx="10"/>
          </p:nvPr>
        </p:nvSpPr>
        <p:spPr/>
        <p:txBody>
          <a:bodyPr/>
          <a:lstStyle/>
          <a:p>
            <a:fld id="{D30E49BB-62E8-49C9-9097-E80277132BC9}" type="datetimeFigureOut">
              <a:rPr lang="da-DK" smtClean="0"/>
              <a:pPr/>
              <a:t>05-03-2025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FE94D614-BC5F-4DFE-AE33-747B9BA36CAB}" type="slidenum">
              <a:rPr lang="da-DK" smtClean="0"/>
              <a:pPr/>
              <a:t>‹nr.›</a:t>
            </a:fld>
            <a:endParaRPr lang="da-D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titeltypografi i masteren</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typografi i masteren</a:t>
            </a:r>
          </a:p>
        </p:txBody>
      </p:sp>
      <p:sp>
        <p:nvSpPr>
          <p:cNvPr id="5" name="Pladsholder til dato 4"/>
          <p:cNvSpPr>
            <a:spLocks noGrp="1"/>
          </p:cNvSpPr>
          <p:nvPr>
            <p:ph type="dt" sz="half" idx="10"/>
          </p:nvPr>
        </p:nvSpPr>
        <p:spPr/>
        <p:txBody>
          <a:bodyPr/>
          <a:lstStyle/>
          <a:p>
            <a:fld id="{D30E49BB-62E8-49C9-9097-E80277132BC9}" type="datetimeFigureOut">
              <a:rPr lang="da-DK" smtClean="0"/>
              <a:pPr/>
              <a:t>05-03-2025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FE94D614-BC5F-4DFE-AE33-747B9BA36CAB}" type="slidenum">
              <a:rPr lang="da-DK" smtClean="0"/>
              <a:pPr/>
              <a:t>‹nr.›</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lodret titel 2"/>
          <p:cNvSpPr>
            <a:spLocks noGrp="1"/>
          </p:cNvSpPr>
          <p:nvPr>
            <p:ph type="body" orient="vert" idx="1"/>
          </p:nvPr>
        </p:nvSpPr>
        <p:spPr/>
        <p:txBody>
          <a:bodyPr vert="eaVert"/>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D30E49BB-62E8-49C9-9097-E80277132BC9}" type="datetimeFigureOut">
              <a:rPr lang="da-DK" smtClean="0"/>
              <a:pPr/>
              <a:t>05-03-2025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FE94D614-BC5F-4DFE-AE33-747B9BA36CAB}" type="slidenum">
              <a:rPr lang="da-DK" smtClean="0"/>
              <a:pPr/>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titeltypografi i masteren</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D30E49BB-62E8-49C9-9097-E80277132BC9}" type="datetimeFigureOut">
              <a:rPr lang="da-DK" smtClean="0"/>
              <a:pPr/>
              <a:t>05-03-2025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FE94D614-BC5F-4DFE-AE33-747B9BA36CAB}" type="slidenum">
              <a:rPr lang="da-DK" smtClean="0"/>
              <a:pPr/>
              <a:t>‹nr.›</a:t>
            </a:fld>
            <a:endParaRPr lang="da-D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titeltypografi i masteren</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0E49BB-62E8-49C9-9097-E80277132BC9}" type="datetimeFigureOut">
              <a:rPr lang="da-DK" smtClean="0"/>
              <a:pPr/>
              <a:t>05-03-2025</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94D614-BC5F-4DFE-AE33-747B9BA36CAB}" type="slidenum">
              <a:rPr lang="da-DK" smtClean="0"/>
              <a:pPr/>
              <a:t>‹nr.›</a:t>
            </a:fld>
            <a:endParaRPr lang="da-D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maxer.dk/artikler/rm-beregner"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8" Type="http://schemas.openxmlformats.org/officeDocument/2006/relationships/hyperlink" Target="https://www.ncbi.nlm.nih.gov/pubmed/?term=Rossow%20LM%5bAuthor%5d&amp;cauthor=true&amp;cauthor_uid=22051111" TargetMode="External"/><Relationship Id="rId3" Type="http://schemas.openxmlformats.org/officeDocument/2006/relationships/image" Target="../media/image20.png"/><Relationship Id="rId7" Type="http://schemas.openxmlformats.org/officeDocument/2006/relationships/hyperlink" Target="https://www.ncbi.nlm.nih.gov/pubmed/?term=Fahs%20CA%5bAuthor%5d&amp;cauthor=true&amp;cauthor_uid=22051111"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www.ncbi.nlm.nih.gov/pubmed/?term=Loenneke%20JP%5bAuthor%5d&amp;cauthor=true&amp;cauthor_uid=22051111" TargetMode="External"/><Relationship Id="rId5" Type="http://schemas.openxmlformats.org/officeDocument/2006/relationships/image" Target="../media/image24.png"/><Relationship Id="rId10" Type="http://schemas.openxmlformats.org/officeDocument/2006/relationships/hyperlink" Target="https://www.ncbi.nlm.nih.gov/pubmed/?term=Bemben%20MG%5bAuthor%5d&amp;cauthor=true&amp;cauthor_uid=22051111" TargetMode="External"/><Relationship Id="rId4" Type="http://schemas.openxmlformats.org/officeDocument/2006/relationships/image" Target="../media/image25.png"/><Relationship Id="rId9" Type="http://schemas.openxmlformats.org/officeDocument/2006/relationships/hyperlink" Target="https://www.ncbi.nlm.nih.gov/pubmed/?term=Abe%20T%5bAuthor%5d&amp;cauthor=true&amp;cauthor_uid=22051111"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0.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2" Type="http://schemas.openxmlformats.org/officeDocument/2006/relationships/hyperlink" Target="https://pubmed.ncbi.nlm.nih.gov/?term=bloodflow+resistriction+training" TargetMode="Externa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32.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3" Type="http://schemas.openxmlformats.org/officeDocument/2006/relationships/image" Target="../media/image61.jpeg"/><Relationship Id="rId7" Type="http://schemas.openxmlformats.org/officeDocument/2006/relationships/image" Target="../media/image65.png"/><Relationship Id="rId12"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jpeg"/><Relationship Id="rId9" Type="http://schemas.openxmlformats.org/officeDocument/2006/relationships/image" Target="../media/image67.png"/></Relationships>
</file>

<file path=ppt/slides/_rels/slide36.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18" Type="http://schemas.openxmlformats.org/officeDocument/2006/relationships/image" Target="../media/image88.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82.png"/><Relationship Id="rId17" Type="http://schemas.openxmlformats.org/officeDocument/2006/relationships/image" Target="../media/image87.png"/><Relationship Id="rId2" Type="http://schemas.openxmlformats.org/officeDocument/2006/relationships/image" Target="../media/image72.png"/><Relationship Id="rId16"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76.png"/><Relationship Id="rId11" Type="http://schemas.openxmlformats.org/officeDocument/2006/relationships/image" Target="../media/image81.jpeg"/><Relationship Id="rId5" Type="http://schemas.openxmlformats.org/officeDocument/2006/relationships/image" Target="../media/image75.png"/><Relationship Id="rId15" Type="http://schemas.openxmlformats.org/officeDocument/2006/relationships/image" Target="../media/image85.png"/><Relationship Id="rId10" Type="http://schemas.openxmlformats.org/officeDocument/2006/relationships/image" Target="../media/image80.jpeg"/><Relationship Id="rId4" Type="http://schemas.openxmlformats.org/officeDocument/2006/relationships/image" Target="../media/image74.png"/><Relationship Id="rId9" Type="http://schemas.openxmlformats.org/officeDocument/2006/relationships/image" Target="../media/image79.png"/><Relationship Id="rId14" Type="http://schemas.openxmlformats.org/officeDocument/2006/relationships/image" Target="../media/image84.png"/></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0.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occlude.dk/?gclid=CjwKCAiA5pq-BhBuEiwAvkzVZZbsHMpg5jJszRr0fDOo2oWhy9SdhODQTyaqsRZGEB36_PN4nUhADRoCJ1MQAvD_BwE" TargetMode="External"/><Relationship Id="rId2" Type="http://schemas.openxmlformats.org/officeDocument/2006/relationships/hyperlink" Target="https://kaatsufitness.dk/en/kaatsu-fitness-hom/" TargetMode="External"/><Relationship Id="rId1" Type="http://schemas.openxmlformats.org/officeDocument/2006/relationships/slideLayout" Target="../slideLayouts/slideLayout2.xml"/><Relationship Id="rId4" Type="http://schemas.openxmlformats.org/officeDocument/2006/relationships/hyperlink" Target="https://www.24hshop.dk/traeningsprodukter/hjaelpemidler/stottebind/knee-wraps-1-8-m?gad_source=1&amp;gclid=CjwKCAiA5pq-BhBuEiwAvkzVZe_Yi40nbYpXG9yvlMAOwzMX2BXVT74y0WAvmx9ApkB06p-cQztOrhoChg8QAvD_BwE"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ktangel 19"/>
          <p:cNvSpPr/>
          <p:nvPr/>
        </p:nvSpPr>
        <p:spPr>
          <a:xfrm>
            <a:off x="457200" y="274638"/>
            <a:ext cx="8229600" cy="1143000"/>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da-DK" sz="3400" b="1" kern="1200">
                <a:latin typeface="+mj-lt"/>
                <a:ea typeface="+mj-ea"/>
                <a:cs typeface="+mj-cs"/>
              </a:rPr>
              <a:t>Blood Flow Restriction (BFR) Training</a:t>
            </a:r>
          </a:p>
          <a:p>
            <a:pPr algn="ctr">
              <a:lnSpc>
                <a:spcPct val="90000"/>
              </a:lnSpc>
              <a:spcBef>
                <a:spcPct val="0"/>
              </a:spcBef>
              <a:spcAft>
                <a:spcPts val="600"/>
              </a:spcAft>
            </a:pPr>
            <a:r>
              <a:rPr lang="da-DK" sz="3400" b="1" kern="1200">
                <a:latin typeface="+mj-lt"/>
                <a:ea typeface="+mj-ea"/>
                <a:cs typeface="+mj-cs"/>
              </a:rPr>
              <a:t>Kaatsu Training</a:t>
            </a:r>
          </a:p>
        </p:txBody>
      </p:sp>
      <p:pic>
        <p:nvPicPr>
          <p:cNvPr id="19" name="image3.jpeg"/>
          <p:cNvPicPr/>
          <p:nvPr/>
        </p:nvPicPr>
        <p:blipFill>
          <a:blip r:embed="rId2" cstate="print"/>
          <a:stretch>
            <a:fillRect/>
          </a:stretch>
        </p:blipFill>
        <p:spPr>
          <a:xfrm>
            <a:off x="457200" y="1610328"/>
            <a:ext cx="8229600" cy="450570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FE0B56D0-7A80-FF46-DE9F-A7E2AF0E54D5}"/>
              </a:ext>
            </a:extLst>
          </p:cNvPr>
          <p:cNvSpPr>
            <a:spLocks noGrp="1"/>
          </p:cNvSpPr>
          <p:nvPr>
            <p:ph type="title"/>
          </p:nvPr>
        </p:nvSpPr>
        <p:spPr>
          <a:xfrm>
            <a:off x="457200" y="274638"/>
            <a:ext cx="8229600" cy="1143000"/>
          </a:xfrm>
        </p:spPr>
        <p:txBody>
          <a:bodyPr anchor="ctr">
            <a:normAutofit/>
          </a:bodyPr>
          <a:lstStyle/>
          <a:p>
            <a:r>
              <a:rPr lang="da-DK" dirty="0"/>
              <a:t>Ingen disclosure</a:t>
            </a:r>
          </a:p>
        </p:txBody>
      </p:sp>
      <p:pic>
        <p:nvPicPr>
          <p:cNvPr id="4" name="Pladsholder til indhold 3">
            <a:extLst>
              <a:ext uri="{FF2B5EF4-FFF2-40B4-BE49-F238E27FC236}">
                <a16:creationId xmlns:a16="http://schemas.microsoft.com/office/drawing/2014/main" id="{317C1481-17AD-C4DE-B5D4-69383EB1C33B}"/>
              </a:ext>
            </a:extLst>
          </p:cNvPr>
          <p:cNvPicPr>
            <a:picLocks noGrp="1" noChangeAspect="1"/>
          </p:cNvPicPr>
          <p:nvPr>
            <p:ph idx="1"/>
          </p:nvPr>
        </p:nvPicPr>
        <p:blipFill>
          <a:blip r:embed="rId2"/>
          <a:srcRect t="17609"/>
          <a:stretch/>
        </p:blipFill>
        <p:spPr>
          <a:xfrm>
            <a:off x="457200" y="1600200"/>
            <a:ext cx="8229600" cy="4525963"/>
          </a:xfrm>
          <a:prstGeom prst="rect">
            <a:avLst/>
          </a:prstGeom>
          <a:noFill/>
        </p:spPr>
      </p:pic>
    </p:spTree>
    <p:extLst>
      <p:ext uri="{BB962C8B-B14F-4D97-AF65-F5344CB8AC3E}">
        <p14:creationId xmlns:p14="http://schemas.microsoft.com/office/powerpoint/2010/main" val="3982429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descr="http://www.kaatsu-danmark.dk/images/ko.png">
            <a:extLst>
              <a:ext uri="{FF2B5EF4-FFF2-40B4-BE49-F238E27FC236}">
                <a16:creationId xmlns:a16="http://schemas.microsoft.com/office/drawing/2014/main" id="{D566E5A7-C8E8-E8FC-EE33-996EA01682C7}"/>
              </a:ext>
            </a:extLst>
          </p:cNvPr>
          <p:cNvPicPr>
            <a:picLocks noChangeAspect="1" noChangeArrowheads="1"/>
          </p:cNvPicPr>
          <p:nvPr/>
        </p:nvPicPr>
        <p:blipFill>
          <a:blip r:embed="rId2" cstate="print"/>
          <a:srcRect/>
          <a:stretch>
            <a:fillRect/>
          </a:stretch>
        </p:blipFill>
        <p:spPr bwMode="auto">
          <a:xfrm>
            <a:off x="5508104" y="260648"/>
            <a:ext cx="2857500" cy="1962150"/>
          </a:xfrm>
          <a:prstGeom prst="rect">
            <a:avLst/>
          </a:prstGeom>
          <a:noFill/>
        </p:spPr>
      </p:pic>
      <p:pic>
        <p:nvPicPr>
          <p:cNvPr id="3" name="Picture 7" descr="https://www.kaatsu-global.com/wp-content/uploads/2015/12/dr-sato-at-harvard-01.jpg">
            <a:extLst>
              <a:ext uri="{FF2B5EF4-FFF2-40B4-BE49-F238E27FC236}">
                <a16:creationId xmlns:a16="http://schemas.microsoft.com/office/drawing/2014/main" id="{1C2CB18A-0A1E-D7A2-FBD8-D2E4BD488DB9}"/>
              </a:ext>
            </a:extLst>
          </p:cNvPr>
          <p:cNvPicPr>
            <a:picLocks noChangeAspect="1" noChangeArrowheads="1"/>
          </p:cNvPicPr>
          <p:nvPr/>
        </p:nvPicPr>
        <p:blipFill>
          <a:blip r:embed="rId3" cstate="print"/>
          <a:srcRect/>
          <a:stretch>
            <a:fillRect/>
          </a:stretch>
        </p:blipFill>
        <p:spPr bwMode="auto">
          <a:xfrm>
            <a:off x="1979999" y="2370376"/>
            <a:ext cx="5719126" cy="3002840"/>
          </a:xfrm>
          <a:prstGeom prst="rect">
            <a:avLst/>
          </a:prstGeom>
          <a:noFill/>
        </p:spPr>
      </p:pic>
    </p:spTree>
    <p:extLst>
      <p:ext uri="{BB962C8B-B14F-4D97-AF65-F5344CB8AC3E}">
        <p14:creationId xmlns:p14="http://schemas.microsoft.com/office/powerpoint/2010/main" val="486918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p:cNvPicPr>
            <a:picLocks noChangeAspect="1" noChangeArrowheads="1"/>
          </p:cNvPicPr>
          <p:nvPr/>
        </p:nvPicPr>
        <p:blipFill>
          <a:blip r:embed="rId3" cstate="print"/>
          <a:srcRect/>
          <a:stretch>
            <a:fillRect/>
          </a:stretch>
        </p:blipFill>
        <p:spPr bwMode="auto">
          <a:xfrm>
            <a:off x="1971092" y="2010979"/>
            <a:ext cx="5201815" cy="4298341"/>
          </a:xfrm>
          <a:prstGeom prst="rect">
            <a:avLst/>
          </a:prstGeom>
          <a:noFill/>
          <a:ln w="9525">
            <a:noFill/>
            <a:miter lim="800000"/>
            <a:headEnd/>
            <a:tailEnd/>
          </a:ln>
        </p:spPr>
      </p:pic>
      <p:pic>
        <p:nvPicPr>
          <p:cNvPr id="56325" name="Picture 5"/>
          <p:cNvPicPr>
            <a:picLocks noChangeAspect="1" noChangeArrowheads="1"/>
          </p:cNvPicPr>
          <p:nvPr/>
        </p:nvPicPr>
        <p:blipFill>
          <a:blip r:embed="rId4" cstate="print"/>
          <a:srcRect/>
          <a:stretch>
            <a:fillRect/>
          </a:stretch>
        </p:blipFill>
        <p:spPr bwMode="auto">
          <a:xfrm>
            <a:off x="2213992" y="548680"/>
            <a:ext cx="4716016" cy="13335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E85234A-9F9C-8CA0-574E-2C4588FB24F1}"/>
              </a:ext>
            </a:extLst>
          </p:cNvPr>
          <p:cNvSpPr>
            <a:spLocks noGrp="1"/>
          </p:cNvSpPr>
          <p:nvPr>
            <p:ph type="ctrTitle"/>
          </p:nvPr>
        </p:nvSpPr>
        <p:spPr>
          <a:xfrm>
            <a:off x="685800" y="2130425"/>
            <a:ext cx="7772400" cy="1470025"/>
          </a:xfrm>
        </p:spPr>
        <p:txBody>
          <a:bodyPr anchor="ctr">
            <a:normAutofit/>
          </a:bodyPr>
          <a:lstStyle/>
          <a:p>
            <a:r>
              <a:rPr lang="en-US" dirty="0" err="1"/>
              <a:t>Kaatsu</a:t>
            </a:r>
            <a:endParaRPr lang="en-US" dirty="0"/>
          </a:p>
        </p:txBody>
      </p:sp>
      <p:sp>
        <p:nvSpPr>
          <p:cNvPr id="5" name="Pladsholder til indhold 4">
            <a:extLst>
              <a:ext uri="{FF2B5EF4-FFF2-40B4-BE49-F238E27FC236}">
                <a16:creationId xmlns:a16="http://schemas.microsoft.com/office/drawing/2014/main" id="{D9E841E6-C450-F6AB-029D-583BA0504561}"/>
              </a:ext>
            </a:extLst>
          </p:cNvPr>
          <p:cNvSpPr txBox="1">
            <a:spLocks noGrp="1"/>
          </p:cNvSpPr>
          <p:nvPr>
            <p:ph type="subTitle" idx="1"/>
          </p:nvPr>
        </p:nvSpPr>
        <p:spPr>
          <a:xfrm>
            <a:off x="1371600" y="3886200"/>
            <a:ext cx="6400800" cy="1752600"/>
          </a:xfrm>
        </p:spPr>
        <p:txBody>
          <a:bodyPr>
            <a:normAutofit/>
          </a:bodyPr>
          <a:lstStyle/>
          <a:p>
            <a:r>
              <a:rPr lang="da-DK" dirty="0" err="1"/>
              <a:t>Kaatsu</a:t>
            </a:r>
            <a:r>
              <a:rPr lang="da-DK" dirty="0"/>
              <a:t> betyder på japansk træning med ekstra tryk.</a:t>
            </a:r>
          </a:p>
        </p:txBody>
      </p:sp>
    </p:spTree>
    <p:extLst>
      <p:ext uri="{BB962C8B-B14F-4D97-AF65-F5344CB8AC3E}">
        <p14:creationId xmlns:p14="http://schemas.microsoft.com/office/powerpoint/2010/main" val="619117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E12021-274F-5192-B021-CF4204FA633F}"/>
              </a:ext>
            </a:extLst>
          </p:cNvPr>
          <p:cNvSpPr>
            <a:spLocks noGrp="1"/>
          </p:cNvSpPr>
          <p:nvPr>
            <p:ph type="title"/>
          </p:nvPr>
        </p:nvSpPr>
        <p:spPr>
          <a:xfrm>
            <a:off x="457200" y="274638"/>
            <a:ext cx="8229600" cy="1143000"/>
          </a:xfrm>
        </p:spPr>
        <p:txBody>
          <a:bodyPr anchor="ctr">
            <a:normAutofit/>
          </a:bodyPr>
          <a:lstStyle/>
          <a:p>
            <a:r>
              <a:rPr lang="en-US" dirty="0" err="1"/>
              <a:t>muskler</a:t>
            </a:r>
            <a:endParaRPr lang="en-US" dirty="0"/>
          </a:p>
        </p:txBody>
      </p:sp>
      <p:pic>
        <p:nvPicPr>
          <p:cNvPr id="1028" name="Picture 4" descr="Muscular system">
            <a:extLst>
              <a:ext uri="{FF2B5EF4-FFF2-40B4-BE49-F238E27FC236}">
                <a16:creationId xmlns:a16="http://schemas.microsoft.com/office/drawing/2014/main" id="{E348E665-B35F-1F17-52A2-433ED16F1EA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4271" r="7611" b="-1"/>
          <a:stretch/>
        </p:blipFill>
        <p:spPr bwMode="auto">
          <a:xfrm>
            <a:off x="457200" y="1600200"/>
            <a:ext cx="4038600" cy="4525963"/>
          </a:xfrm>
          <a:prstGeom prst="rect">
            <a:avLst/>
          </a:prstGeom>
          <a:solidFill>
            <a:srgbClr val="FFFFFF"/>
          </a:solidFill>
        </p:spPr>
      </p:pic>
      <p:sp>
        <p:nvSpPr>
          <p:cNvPr id="10" name="Content Placeholder 3">
            <a:extLst>
              <a:ext uri="{FF2B5EF4-FFF2-40B4-BE49-F238E27FC236}">
                <a16:creationId xmlns:a16="http://schemas.microsoft.com/office/drawing/2014/main" id="{342D4FB8-05BF-FE13-418B-1BFA6DC76E41}"/>
              </a:ext>
            </a:extLst>
          </p:cNvPr>
          <p:cNvSpPr>
            <a:spLocks noGrp="1"/>
          </p:cNvSpPr>
          <p:nvPr>
            <p:ph sz="half" idx="2"/>
          </p:nvPr>
        </p:nvSpPr>
        <p:spPr>
          <a:xfrm>
            <a:off x="4648200" y="1600200"/>
            <a:ext cx="4038600" cy="4525963"/>
          </a:xfrm>
        </p:spPr>
        <p:txBody>
          <a:bodyPr>
            <a:normAutofit/>
          </a:bodyPr>
          <a:lstStyle/>
          <a:p>
            <a:pPr>
              <a:lnSpc>
                <a:spcPct val="90000"/>
              </a:lnSpc>
              <a:spcAft>
                <a:spcPts val="800"/>
              </a:spcAft>
            </a:pPr>
            <a:r>
              <a:rPr lang="da-DK" sz="2600" kern="100">
                <a:effectLst/>
              </a:rPr>
              <a:t>Muskelstyrke defineres som den maximale ydre kraft en muskel eller muskelgruppe er i stand til at præstere.</a:t>
            </a:r>
          </a:p>
          <a:p>
            <a:pPr>
              <a:lnSpc>
                <a:spcPct val="90000"/>
              </a:lnSpc>
              <a:spcAft>
                <a:spcPts val="800"/>
              </a:spcAft>
            </a:pPr>
            <a:r>
              <a:rPr lang="da-DK" sz="2600" kern="100">
                <a:effectLst/>
              </a:rPr>
              <a:t>Den maximale kraft er dels afhængig af musklernes fysiologiske tværsnitsareal, dels af den </a:t>
            </a:r>
            <a:r>
              <a:rPr lang="da-DK" sz="2600" kern="100" err="1">
                <a:effectLst/>
              </a:rPr>
              <a:t>neuromuskulære</a:t>
            </a:r>
            <a:r>
              <a:rPr lang="da-DK" sz="2600" kern="100">
                <a:effectLst/>
              </a:rPr>
              <a:t> kontrol.</a:t>
            </a:r>
          </a:p>
          <a:p>
            <a:pPr marL="0" indent="0">
              <a:lnSpc>
                <a:spcPct val="90000"/>
              </a:lnSpc>
              <a:spcAft>
                <a:spcPts val="800"/>
              </a:spcAft>
              <a:buNone/>
            </a:pPr>
            <a:endParaRPr lang="da-DK" sz="2600" kern="100">
              <a:effectLst/>
            </a:endParaRPr>
          </a:p>
        </p:txBody>
      </p:sp>
    </p:spTree>
    <p:extLst>
      <p:ext uri="{BB962C8B-B14F-4D97-AF65-F5344CB8AC3E}">
        <p14:creationId xmlns:p14="http://schemas.microsoft.com/office/powerpoint/2010/main" val="192424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EF22BAA-41B2-1B2C-AF26-CAF2469D5A6A}"/>
              </a:ext>
            </a:extLst>
          </p:cNvPr>
          <p:cNvSpPr>
            <a:spLocks noGrp="1"/>
          </p:cNvSpPr>
          <p:nvPr>
            <p:ph type="title"/>
          </p:nvPr>
        </p:nvSpPr>
        <p:spPr>
          <a:xfrm>
            <a:off x="457200" y="274638"/>
            <a:ext cx="8229600" cy="1143000"/>
          </a:xfrm>
        </p:spPr>
        <p:txBody>
          <a:bodyPr anchor="ctr">
            <a:normAutofit/>
          </a:bodyPr>
          <a:lstStyle/>
          <a:p>
            <a:r>
              <a:rPr lang="en-US" dirty="0" err="1"/>
              <a:t>træning</a:t>
            </a:r>
            <a:endParaRPr lang="en-US" dirty="0"/>
          </a:p>
        </p:txBody>
      </p:sp>
      <p:sp>
        <p:nvSpPr>
          <p:cNvPr id="11" name="Content Placeholder 2">
            <a:extLst>
              <a:ext uri="{FF2B5EF4-FFF2-40B4-BE49-F238E27FC236}">
                <a16:creationId xmlns:a16="http://schemas.microsoft.com/office/drawing/2014/main" id="{8211DE0B-3943-F420-1931-CA779E7C1C7C}"/>
              </a:ext>
            </a:extLst>
          </p:cNvPr>
          <p:cNvSpPr>
            <a:spLocks noGrp="1"/>
          </p:cNvSpPr>
          <p:nvPr>
            <p:ph sz="half" idx="1"/>
          </p:nvPr>
        </p:nvSpPr>
        <p:spPr>
          <a:xfrm>
            <a:off x="457200" y="1600200"/>
            <a:ext cx="4038600" cy="4525963"/>
          </a:xfrm>
        </p:spPr>
        <p:txBody>
          <a:bodyPr>
            <a:normAutofit/>
          </a:bodyPr>
          <a:lstStyle/>
          <a:p>
            <a:r>
              <a:rPr lang="en-US" dirty="0" err="1"/>
              <a:t>Styrketræning</a:t>
            </a:r>
            <a:r>
              <a:rPr lang="en-US" dirty="0"/>
              <a:t> </a:t>
            </a:r>
            <a:r>
              <a:rPr lang="en-US" dirty="0" err="1"/>
              <a:t>har</a:t>
            </a:r>
            <a:r>
              <a:rPr lang="en-US" dirty="0"/>
              <a:t> </a:t>
            </a:r>
            <a:r>
              <a:rPr lang="en-US" dirty="0" err="1"/>
              <a:t>til</a:t>
            </a:r>
            <a:r>
              <a:rPr lang="en-US" dirty="0"/>
              <a:t> </a:t>
            </a:r>
            <a:r>
              <a:rPr lang="en-US" dirty="0" err="1"/>
              <a:t>formål</a:t>
            </a:r>
            <a:r>
              <a:rPr lang="en-US" dirty="0"/>
              <a:t> at </a:t>
            </a:r>
            <a:r>
              <a:rPr lang="en-US" dirty="0" err="1"/>
              <a:t>øge</a:t>
            </a:r>
            <a:r>
              <a:rPr lang="en-US" dirty="0"/>
              <a:t> </a:t>
            </a:r>
            <a:r>
              <a:rPr lang="en-US" dirty="0" err="1"/>
              <a:t>muskelmassen</a:t>
            </a:r>
            <a:r>
              <a:rPr lang="en-US" dirty="0"/>
              <a:t> </a:t>
            </a:r>
            <a:r>
              <a:rPr lang="en-US" dirty="0" err="1"/>
              <a:t>og</a:t>
            </a:r>
            <a:r>
              <a:rPr lang="en-US" dirty="0"/>
              <a:t> </a:t>
            </a:r>
            <a:r>
              <a:rPr lang="en-US" dirty="0" err="1"/>
              <a:t>forbedre</a:t>
            </a:r>
            <a:r>
              <a:rPr lang="en-US" dirty="0"/>
              <a:t> </a:t>
            </a:r>
            <a:r>
              <a:rPr lang="en-US" dirty="0" err="1"/>
              <a:t>neuromotorisk</a:t>
            </a:r>
            <a:r>
              <a:rPr lang="en-US" dirty="0"/>
              <a:t> </a:t>
            </a:r>
            <a:r>
              <a:rPr lang="en-US" dirty="0" err="1"/>
              <a:t>funktion</a:t>
            </a:r>
            <a:r>
              <a:rPr lang="en-US" dirty="0"/>
              <a:t>.</a:t>
            </a:r>
          </a:p>
          <a:p>
            <a:r>
              <a:rPr lang="da-DK" kern="100" dirty="0">
                <a:effectLst/>
              </a:rPr>
              <a:t>Styrketræning handler således både om muskler og nerver.</a:t>
            </a:r>
          </a:p>
          <a:p>
            <a:pPr marL="0" indent="0">
              <a:buNone/>
            </a:pPr>
            <a:endParaRPr lang="en-US" dirty="0"/>
          </a:p>
          <a:p>
            <a:pPr marL="0" indent="0">
              <a:buNone/>
            </a:pPr>
            <a:endParaRPr lang="en-US" dirty="0"/>
          </a:p>
          <a:p>
            <a:pPr marL="0" indent="0">
              <a:buNone/>
            </a:pPr>
            <a:endParaRPr lang="en-US" dirty="0"/>
          </a:p>
        </p:txBody>
      </p:sp>
      <p:pic>
        <p:nvPicPr>
          <p:cNvPr id="2" name="Pladsholder til indhold 1">
            <a:extLst>
              <a:ext uri="{FF2B5EF4-FFF2-40B4-BE49-F238E27FC236}">
                <a16:creationId xmlns:a16="http://schemas.microsoft.com/office/drawing/2014/main" id="{788366C2-B2AE-3E03-F564-2AE680EBD836}"/>
              </a:ext>
            </a:extLst>
          </p:cNvPr>
          <p:cNvPicPr>
            <a:picLocks noGrp="1" noChangeAspect="1"/>
          </p:cNvPicPr>
          <p:nvPr>
            <p:ph sz="half" idx="2"/>
          </p:nvPr>
        </p:nvPicPr>
        <p:blipFill>
          <a:blip r:embed="rId3"/>
          <a:srcRect l="19930" r="20507" b="-1"/>
          <a:stretch/>
        </p:blipFill>
        <p:spPr>
          <a:xfrm>
            <a:off x="4648200" y="1600200"/>
            <a:ext cx="4038600" cy="4525963"/>
          </a:xfrm>
          <a:prstGeom prst="rect">
            <a:avLst/>
          </a:prstGeom>
          <a:noFill/>
        </p:spPr>
      </p:pic>
    </p:spTree>
    <p:extLst>
      <p:ext uri="{BB962C8B-B14F-4D97-AF65-F5344CB8AC3E}">
        <p14:creationId xmlns:p14="http://schemas.microsoft.com/office/powerpoint/2010/main" val="3962774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1C559FC-D0D1-974E-C58B-6961AFF8374F}"/>
              </a:ext>
            </a:extLst>
          </p:cNvPr>
          <p:cNvSpPr>
            <a:spLocks noGrp="1"/>
          </p:cNvSpPr>
          <p:nvPr>
            <p:ph type="title"/>
          </p:nvPr>
        </p:nvSpPr>
        <p:spPr>
          <a:xfrm>
            <a:off x="457200" y="274638"/>
            <a:ext cx="8229600" cy="1143000"/>
          </a:xfrm>
        </p:spPr>
        <p:txBody>
          <a:bodyPr/>
          <a:lstStyle/>
          <a:p>
            <a:r>
              <a:rPr lang="en-US" dirty="0" err="1"/>
              <a:t>Styrketræning</a:t>
            </a:r>
            <a:endParaRPr lang="en-US" dirty="0"/>
          </a:p>
        </p:txBody>
      </p:sp>
      <p:sp>
        <p:nvSpPr>
          <p:cNvPr id="3" name="Pladsholder til indhold 2">
            <a:extLst>
              <a:ext uri="{FF2B5EF4-FFF2-40B4-BE49-F238E27FC236}">
                <a16:creationId xmlns:a16="http://schemas.microsoft.com/office/drawing/2014/main" id="{35BBC59F-875B-0C84-7A5E-E24587916843}"/>
              </a:ext>
            </a:extLst>
          </p:cNvPr>
          <p:cNvSpPr>
            <a:spLocks noGrp="1"/>
          </p:cNvSpPr>
          <p:nvPr>
            <p:ph sz="half" idx="1"/>
          </p:nvPr>
        </p:nvSpPr>
        <p:spPr>
          <a:xfrm>
            <a:off x="457200" y="1600200"/>
            <a:ext cx="4038600" cy="4525963"/>
          </a:xfrm>
        </p:spPr>
        <p:txBody>
          <a:bodyPr>
            <a:normAutofit/>
          </a:bodyPr>
          <a:lstStyle/>
          <a:p>
            <a:r>
              <a:rPr lang="da-DK">
                <a:effectLst/>
              </a:rPr>
              <a:t>Ved at påvirke muskler eller andre væv med en større belastning end det er vant til, vil vævet først blive nedbrudt og derefter genopbygget til et niveau, som er lidt stærkere end før træningen.</a:t>
            </a:r>
            <a:endParaRPr lang="da-DK" dirty="0"/>
          </a:p>
        </p:txBody>
      </p:sp>
      <p:pic>
        <p:nvPicPr>
          <p:cNvPr id="4" name="Pladsholder til indhold 3">
            <a:extLst>
              <a:ext uri="{FF2B5EF4-FFF2-40B4-BE49-F238E27FC236}">
                <a16:creationId xmlns:a16="http://schemas.microsoft.com/office/drawing/2014/main" id="{D06A8374-2A5B-ABB3-AA2D-F44A9597660B}"/>
              </a:ext>
            </a:extLst>
          </p:cNvPr>
          <p:cNvPicPr>
            <a:picLocks noGrp="1" noChangeAspect="1"/>
          </p:cNvPicPr>
          <p:nvPr>
            <p:ph sz="half" idx="2"/>
          </p:nvPr>
        </p:nvPicPr>
        <p:blipFill>
          <a:blip r:embed="rId2"/>
          <a:srcRect l="23657" r="9421" b="3"/>
          <a:stretch/>
        </p:blipFill>
        <p:spPr>
          <a:xfrm>
            <a:off x="4648200" y="1600200"/>
            <a:ext cx="4038600" cy="4525963"/>
          </a:xfrm>
          <a:prstGeom prst="rect">
            <a:avLst/>
          </a:prstGeom>
          <a:noFill/>
        </p:spPr>
      </p:pic>
    </p:spTree>
    <p:extLst>
      <p:ext uri="{BB962C8B-B14F-4D97-AF65-F5344CB8AC3E}">
        <p14:creationId xmlns:p14="http://schemas.microsoft.com/office/powerpoint/2010/main" val="517877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B82A3-0EE3-F63A-DEDC-1AB1141857E8}"/>
              </a:ext>
            </a:extLst>
          </p:cNvPr>
          <p:cNvSpPr>
            <a:spLocks noGrp="1"/>
          </p:cNvSpPr>
          <p:nvPr>
            <p:ph type="ctrTitle"/>
          </p:nvPr>
        </p:nvSpPr>
        <p:spPr>
          <a:xfrm>
            <a:off x="685800" y="2130425"/>
            <a:ext cx="7772400" cy="1470025"/>
          </a:xfrm>
        </p:spPr>
        <p:txBody>
          <a:bodyPr anchor="ctr">
            <a:normAutofit/>
          </a:bodyPr>
          <a:lstStyle/>
          <a:p>
            <a:r>
              <a:rPr lang="da-DK" dirty="0"/>
              <a:t>Nogle definitioner</a:t>
            </a:r>
          </a:p>
        </p:txBody>
      </p:sp>
      <p:sp>
        <p:nvSpPr>
          <p:cNvPr id="3" name="Pladsholder til indhold 2">
            <a:extLst>
              <a:ext uri="{FF2B5EF4-FFF2-40B4-BE49-F238E27FC236}">
                <a16:creationId xmlns:a16="http://schemas.microsoft.com/office/drawing/2014/main" id="{2F931C49-58E2-5EE0-EB70-47704D7DB81B}"/>
              </a:ext>
            </a:extLst>
          </p:cNvPr>
          <p:cNvSpPr>
            <a:spLocks noGrp="1"/>
          </p:cNvSpPr>
          <p:nvPr>
            <p:ph type="subTitle" idx="1"/>
          </p:nvPr>
        </p:nvSpPr>
        <p:spPr>
          <a:xfrm>
            <a:off x="1371600" y="3886200"/>
            <a:ext cx="6400800" cy="1752600"/>
          </a:xfrm>
        </p:spPr>
        <p:txBody>
          <a:bodyPr>
            <a:normAutofit/>
          </a:bodyPr>
          <a:lstStyle/>
          <a:p>
            <a:r>
              <a:rPr lang="da-DK" dirty="0"/>
              <a:t>1RM One repetition </a:t>
            </a:r>
            <a:r>
              <a:rPr lang="da-DK" dirty="0" err="1"/>
              <a:t>maximum</a:t>
            </a:r>
            <a:r>
              <a:rPr lang="da-DK" dirty="0"/>
              <a:t> = den maksimale vægt du i styrketræning kan løfte en gang. </a:t>
            </a:r>
          </a:p>
          <a:p>
            <a:endParaRPr lang="da-DK" dirty="0"/>
          </a:p>
        </p:txBody>
      </p:sp>
    </p:spTree>
    <p:extLst>
      <p:ext uri="{BB962C8B-B14F-4D97-AF65-F5344CB8AC3E}">
        <p14:creationId xmlns:p14="http://schemas.microsoft.com/office/powerpoint/2010/main" val="124913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F38D0FE8-2321-B876-119C-E70B6A35A83D}"/>
              </a:ext>
            </a:extLst>
          </p:cNvPr>
          <p:cNvSpPr txBox="1"/>
          <p:nvPr/>
        </p:nvSpPr>
        <p:spPr>
          <a:xfrm>
            <a:off x="2286000" y="2972191"/>
            <a:ext cx="4572000" cy="1077218"/>
          </a:xfrm>
          <a:prstGeom prst="rect">
            <a:avLst/>
          </a:prstGeom>
          <a:noFill/>
        </p:spPr>
        <p:txBody>
          <a:bodyPr wrap="square">
            <a:spAutoFit/>
          </a:bodyPr>
          <a:lstStyle/>
          <a:p>
            <a:r>
              <a:rPr lang="da-DK" sz="3200" dirty="0">
                <a:latin typeface="+mj-lt"/>
              </a:rPr>
              <a:t>https://maxer.dk/</a:t>
            </a:r>
            <a:r>
              <a:rPr lang="da-DK" sz="3200" dirty="0">
                <a:latin typeface="+mj-lt"/>
                <a:hlinkClick r:id="rId2"/>
              </a:rPr>
              <a:t>artikler</a:t>
            </a:r>
            <a:r>
              <a:rPr lang="da-DK" sz="3200" dirty="0">
                <a:latin typeface="+mj-lt"/>
              </a:rPr>
              <a:t>/rm-beregner</a:t>
            </a:r>
          </a:p>
        </p:txBody>
      </p:sp>
    </p:spTree>
    <p:extLst>
      <p:ext uri="{BB962C8B-B14F-4D97-AF65-F5344CB8AC3E}">
        <p14:creationId xmlns:p14="http://schemas.microsoft.com/office/powerpoint/2010/main" val="487885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6EB44-C0F6-8BCC-8EE9-2FD783E2A1BF}"/>
              </a:ext>
            </a:extLst>
          </p:cNvPr>
          <p:cNvSpPr>
            <a:spLocks noGrp="1"/>
          </p:cNvSpPr>
          <p:nvPr>
            <p:ph type="title"/>
          </p:nvPr>
        </p:nvSpPr>
        <p:spPr>
          <a:xfrm>
            <a:off x="457200" y="274638"/>
            <a:ext cx="8229600" cy="1143000"/>
          </a:xfrm>
        </p:spPr>
        <p:txBody>
          <a:bodyPr anchor="ctr">
            <a:normAutofit/>
          </a:bodyPr>
          <a:lstStyle/>
          <a:p>
            <a:r>
              <a:rPr lang="da-DK" dirty="0"/>
              <a:t>Flere definitioner</a:t>
            </a:r>
          </a:p>
        </p:txBody>
      </p:sp>
      <p:sp>
        <p:nvSpPr>
          <p:cNvPr id="9" name="Pladsholder til indhold 2">
            <a:extLst>
              <a:ext uri="{FF2B5EF4-FFF2-40B4-BE49-F238E27FC236}">
                <a16:creationId xmlns:a16="http://schemas.microsoft.com/office/drawing/2014/main" id="{31A3F83C-D246-AFF4-7410-382531862FF4}"/>
              </a:ext>
            </a:extLst>
          </p:cNvPr>
          <p:cNvSpPr>
            <a:spLocks noGrp="1"/>
          </p:cNvSpPr>
          <p:nvPr>
            <p:ph sz="half" idx="1"/>
          </p:nvPr>
        </p:nvSpPr>
        <p:spPr>
          <a:xfrm>
            <a:off x="457200" y="1600200"/>
            <a:ext cx="4038600" cy="4525963"/>
          </a:xfrm>
        </p:spPr>
        <p:txBody>
          <a:bodyPr>
            <a:normAutofit/>
          </a:bodyPr>
          <a:lstStyle/>
          <a:p>
            <a:pPr>
              <a:lnSpc>
                <a:spcPct val="90000"/>
              </a:lnSpc>
            </a:pPr>
            <a:r>
              <a:rPr lang="da-DK" sz="2600" b="0" i="0" dirty="0">
                <a:effectLst/>
              </a:rPr>
              <a:t>Enhver form for modstandstræning vil forbedre din styrke og størrelse i en vis grad.</a:t>
            </a:r>
          </a:p>
          <a:p>
            <a:pPr>
              <a:lnSpc>
                <a:spcPct val="90000"/>
              </a:lnSpc>
            </a:pPr>
            <a:endParaRPr lang="da-DK" sz="2600" dirty="0"/>
          </a:p>
          <a:p>
            <a:pPr>
              <a:lnSpc>
                <a:spcPct val="90000"/>
              </a:lnSpc>
            </a:pPr>
            <a:r>
              <a:rPr lang="da-DK" sz="2600" dirty="0"/>
              <a:t>Hvis du skal øge din muskelmasse skal der trænes med en belastning som svarer til 70% af din 1RM.</a:t>
            </a:r>
          </a:p>
          <a:p>
            <a:pPr>
              <a:lnSpc>
                <a:spcPct val="90000"/>
              </a:lnSpc>
            </a:pPr>
            <a:r>
              <a:rPr lang="da-DK" sz="2600" dirty="0"/>
              <a:t> 6-8 gentagelser i 3 sæt</a:t>
            </a:r>
          </a:p>
        </p:txBody>
      </p:sp>
      <p:pic>
        <p:nvPicPr>
          <p:cNvPr id="4" name="Pladsholder til indhold 3">
            <a:extLst>
              <a:ext uri="{FF2B5EF4-FFF2-40B4-BE49-F238E27FC236}">
                <a16:creationId xmlns:a16="http://schemas.microsoft.com/office/drawing/2014/main" id="{7737F858-6CD3-EA2E-3BD8-F340E9311AC0}"/>
              </a:ext>
            </a:extLst>
          </p:cNvPr>
          <p:cNvPicPr>
            <a:picLocks noGrp="1" noChangeAspect="1"/>
          </p:cNvPicPr>
          <p:nvPr>
            <p:ph sz="half" idx="2"/>
          </p:nvPr>
        </p:nvPicPr>
        <p:blipFill>
          <a:blip r:embed="rId3"/>
          <a:stretch/>
        </p:blipFill>
        <p:spPr>
          <a:xfrm>
            <a:off x="4648200" y="2515299"/>
            <a:ext cx="4038600" cy="2695765"/>
          </a:xfrm>
          <a:prstGeom prst="rect">
            <a:avLst/>
          </a:prstGeom>
          <a:noFill/>
        </p:spPr>
      </p:pic>
    </p:spTree>
    <p:extLst>
      <p:ext uri="{BB962C8B-B14F-4D97-AF65-F5344CB8AC3E}">
        <p14:creationId xmlns:p14="http://schemas.microsoft.com/office/powerpoint/2010/main" val="3282082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261CA41-9249-C9A5-55D7-1545AAC92E32}"/>
              </a:ext>
            </a:extLst>
          </p:cNvPr>
          <p:cNvSpPr>
            <a:spLocks noGrp="1"/>
          </p:cNvSpPr>
          <p:nvPr>
            <p:ph type="title"/>
          </p:nvPr>
        </p:nvSpPr>
        <p:spPr>
          <a:xfrm>
            <a:off x="457200" y="274638"/>
            <a:ext cx="8229600" cy="1143000"/>
          </a:xfrm>
        </p:spPr>
        <p:txBody>
          <a:bodyPr vert="horz" lIns="91440" tIns="45720" rIns="91440" bIns="45720" rtlCol="0" anchor="ctr">
            <a:normAutofit/>
          </a:bodyPr>
          <a:lstStyle/>
          <a:p>
            <a:r>
              <a:rPr lang="da-DK" kern="1200">
                <a:latin typeface="+mj-lt"/>
                <a:ea typeface="+mj-ea"/>
                <a:cs typeface="+mj-cs"/>
              </a:rPr>
              <a:t>muskelfibertype</a:t>
            </a:r>
          </a:p>
        </p:txBody>
      </p:sp>
      <p:sp>
        <p:nvSpPr>
          <p:cNvPr id="2" name="Rektangel 1"/>
          <p:cNvSpPr/>
          <p:nvPr/>
        </p:nvSpPr>
        <p:spPr>
          <a:xfrm>
            <a:off x="457200" y="1600200"/>
            <a:ext cx="4038600" cy="4525963"/>
          </a:xfrm>
          <a:prstGeom prst="rect">
            <a:avLst/>
          </a:prstGeom>
        </p:spPr>
        <p:txBody>
          <a:bodyPr vert="horz" lIns="91440" tIns="45720" rIns="91440" bIns="45720" rtlCol="0">
            <a:normAutofit/>
          </a:bodyPr>
          <a:lstStyle/>
          <a:p>
            <a:pPr marL="342900" indent="-342900">
              <a:spcBef>
                <a:spcPct val="20000"/>
              </a:spcBef>
              <a:buFont typeface="Arial" pitchFamily="34" charset="0"/>
              <a:buChar char="•"/>
            </a:pPr>
            <a:r>
              <a:rPr lang="da-DK" sz="2800" dirty="0"/>
              <a:t>Der er to forskellige slags muskelfibre: </a:t>
            </a:r>
          </a:p>
          <a:p>
            <a:pPr marL="342900" indent="-342900">
              <a:spcBef>
                <a:spcPct val="20000"/>
              </a:spcBef>
              <a:buFont typeface="Arial" pitchFamily="34" charset="0"/>
              <a:buChar char="•"/>
            </a:pPr>
            <a:endParaRPr lang="da-DK" sz="2800" dirty="0"/>
          </a:p>
          <a:p>
            <a:pPr marL="342900" indent="-342900">
              <a:spcBef>
                <a:spcPct val="20000"/>
              </a:spcBef>
              <a:buFont typeface="Arial" pitchFamily="34" charset="0"/>
              <a:buChar char="•"/>
            </a:pPr>
            <a:r>
              <a:rPr lang="da-DK" sz="2800" dirty="0"/>
              <a:t>De røde (type 1 </a:t>
            </a:r>
            <a:r>
              <a:rPr lang="da-DK" sz="2800" dirty="0" err="1"/>
              <a:t>slow</a:t>
            </a:r>
            <a:r>
              <a:rPr lang="da-DK" sz="2800" dirty="0"/>
              <a:t> ST)  </a:t>
            </a:r>
          </a:p>
          <a:p>
            <a:pPr marL="342900" indent="-342900">
              <a:spcBef>
                <a:spcPct val="20000"/>
              </a:spcBef>
              <a:buFont typeface="Arial" pitchFamily="34" charset="0"/>
              <a:buChar char="•"/>
            </a:pPr>
            <a:r>
              <a:rPr lang="da-DK" sz="2800" dirty="0"/>
              <a:t>De hvide (type 2 fast FT), </a:t>
            </a:r>
          </a:p>
          <a:p>
            <a:pPr marL="342900" indent="-342900">
              <a:spcBef>
                <a:spcPct val="20000"/>
              </a:spcBef>
              <a:buFont typeface="Arial" pitchFamily="34" charset="0"/>
              <a:buChar char="•"/>
            </a:pPr>
            <a:r>
              <a:rPr lang="da-DK" sz="2800" dirty="0"/>
              <a:t>opdeles yderligere i undertyper. 2a 2x</a:t>
            </a:r>
          </a:p>
          <a:p>
            <a:pPr marL="342900" indent="-342900">
              <a:spcBef>
                <a:spcPct val="20000"/>
              </a:spcBef>
              <a:buFont typeface="Arial" pitchFamily="34" charset="0"/>
              <a:buChar char="•"/>
            </a:pPr>
            <a:endParaRPr lang="da-DK" sz="2800" dirty="0"/>
          </a:p>
          <a:p>
            <a:pPr marL="342900" indent="-342900">
              <a:spcBef>
                <a:spcPct val="20000"/>
              </a:spcBef>
              <a:buFont typeface="Arial" pitchFamily="34" charset="0"/>
              <a:buChar char="•"/>
            </a:pPr>
            <a:endParaRPr lang="da-DK" sz="2800" dirty="0"/>
          </a:p>
          <a:p>
            <a:pPr marL="342900" indent="-342900">
              <a:spcBef>
                <a:spcPct val="20000"/>
              </a:spcBef>
              <a:buFont typeface="Arial" pitchFamily="34" charset="0"/>
              <a:buChar char="•"/>
            </a:pPr>
            <a:endParaRPr lang="da-DK" sz="2800" dirty="0"/>
          </a:p>
        </p:txBody>
      </p:sp>
      <p:pic>
        <p:nvPicPr>
          <p:cNvPr id="3" name="Pladsholder til indhold 2">
            <a:extLst>
              <a:ext uri="{FF2B5EF4-FFF2-40B4-BE49-F238E27FC236}">
                <a16:creationId xmlns:a16="http://schemas.microsoft.com/office/drawing/2014/main" id="{88BE3341-D1DB-9D0F-DBCA-6B7343F0F556}"/>
              </a:ext>
            </a:extLst>
          </p:cNvPr>
          <p:cNvPicPr>
            <a:picLocks noGrp="1" noChangeAspect="1"/>
          </p:cNvPicPr>
          <p:nvPr>
            <p:ph sz="half" idx="2"/>
          </p:nvPr>
        </p:nvPicPr>
        <p:blipFill>
          <a:blip r:embed="rId2"/>
          <a:stretch/>
        </p:blipFill>
        <p:spPr>
          <a:xfrm>
            <a:off x="4648200" y="2727325"/>
            <a:ext cx="4038600" cy="227171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A00F7007-7418-E702-658E-34471CF8CE54}"/>
              </a:ext>
            </a:extLst>
          </p:cNvPr>
          <p:cNvSpPr/>
          <p:nvPr/>
        </p:nvSpPr>
        <p:spPr>
          <a:xfrm>
            <a:off x="2841398" y="188640"/>
            <a:ext cx="4439036" cy="523220"/>
          </a:xfrm>
          <a:prstGeom prst="rect">
            <a:avLst/>
          </a:prstGeom>
        </p:spPr>
        <p:txBody>
          <a:bodyPr wrap="none">
            <a:spAutoFit/>
          </a:bodyPr>
          <a:lstStyle/>
          <a:p>
            <a:r>
              <a:rPr lang="en-US" sz="2800" b="1" dirty="0" err="1">
                <a:latin typeface="Arial" pitchFamily="34" charset="0"/>
                <a:cs typeface="Arial" pitchFamily="34" charset="0"/>
              </a:rPr>
              <a:t>Aldring</a:t>
            </a:r>
            <a:r>
              <a:rPr lang="en-US" sz="2800" b="1" dirty="0">
                <a:latin typeface="Arial" pitchFamily="34" charset="0"/>
                <a:cs typeface="Arial" pitchFamily="34" charset="0"/>
              </a:rPr>
              <a:t> </a:t>
            </a:r>
            <a:r>
              <a:rPr lang="en-US" sz="2800" b="1" dirty="0" err="1">
                <a:latin typeface="Arial" pitchFamily="34" charset="0"/>
                <a:cs typeface="Arial" pitchFamily="34" charset="0"/>
              </a:rPr>
              <a:t>og</a:t>
            </a:r>
            <a:r>
              <a:rPr lang="en-US" sz="2800" b="1" dirty="0">
                <a:latin typeface="Arial" pitchFamily="34" charset="0"/>
                <a:cs typeface="Arial" pitchFamily="34" charset="0"/>
              </a:rPr>
              <a:t> </a:t>
            </a:r>
            <a:r>
              <a:rPr lang="en-US" sz="2800" b="1" dirty="0" err="1">
                <a:latin typeface="Arial" pitchFamily="34" charset="0"/>
                <a:cs typeface="Arial" pitchFamily="34" charset="0"/>
              </a:rPr>
              <a:t>muskelmasse</a:t>
            </a:r>
            <a:endParaRPr lang="da-DK" sz="2800" b="1" dirty="0">
              <a:latin typeface="Arial" pitchFamily="34" charset="0"/>
              <a:cs typeface="Arial" pitchFamily="34" charset="0"/>
            </a:endParaRPr>
          </a:p>
        </p:txBody>
      </p:sp>
      <p:sp>
        <p:nvSpPr>
          <p:cNvPr id="17" name="Rektangel 16">
            <a:extLst>
              <a:ext uri="{FF2B5EF4-FFF2-40B4-BE49-F238E27FC236}">
                <a16:creationId xmlns:a16="http://schemas.microsoft.com/office/drawing/2014/main" id="{8A4DBEC7-62EB-6349-1930-C7F0F3058B8C}"/>
              </a:ext>
            </a:extLst>
          </p:cNvPr>
          <p:cNvSpPr/>
          <p:nvPr/>
        </p:nvSpPr>
        <p:spPr>
          <a:xfrm>
            <a:off x="3721447" y="764704"/>
            <a:ext cx="1884427" cy="369332"/>
          </a:xfrm>
          <a:prstGeom prst="rect">
            <a:avLst/>
          </a:prstGeom>
        </p:spPr>
        <p:txBody>
          <a:bodyPr wrap="none">
            <a:spAutoFit/>
          </a:bodyPr>
          <a:lstStyle/>
          <a:p>
            <a:r>
              <a:rPr lang="en-US" dirty="0" err="1"/>
              <a:t>Muskelmassen</a:t>
            </a:r>
            <a:r>
              <a:rPr lang="en-US" dirty="0"/>
              <a:t> ↓ </a:t>
            </a:r>
            <a:endParaRPr lang="da-DK" dirty="0"/>
          </a:p>
        </p:txBody>
      </p:sp>
      <p:sp>
        <p:nvSpPr>
          <p:cNvPr id="18" name="Rektangel 17">
            <a:extLst>
              <a:ext uri="{FF2B5EF4-FFF2-40B4-BE49-F238E27FC236}">
                <a16:creationId xmlns:a16="http://schemas.microsoft.com/office/drawing/2014/main" id="{80664855-EE1C-161A-0C9F-F4E1003A13EB}"/>
              </a:ext>
            </a:extLst>
          </p:cNvPr>
          <p:cNvSpPr/>
          <p:nvPr/>
        </p:nvSpPr>
        <p:spPr>
          <a:xfrm>
            <a:off x="3789158" y="1340768"/>
            <a:ext cx="1565685" cy="369332"/>
          </a:xfrm>
          <a:prstGeom prst="rect">
            <a:avLst/>
          </a:prstGeom>
        </p:spPr>
        <p:txBody>
          <a:bodyPr wrap="none">
            <a:spAutoFit/>
          </a:bodyPr>
          <a:lstStyle/>
          <a:p>
            <a:r>
              <a:rPr lang="en-US" dirty="0"/>
              <a:t>ST fibers %  ↑ </a:t>
            </a:r>
            <a:endParaRPr lang="da-DK" dirty="0"/>
          </a:p>
        </p:txBody>
      </p:sp>
      <p:sp>
        <p:nvSpPr>
          <p:cNvPr id="19" name="Rektangel 18">
            <a:extLst>
              <a:ext uri="{FF2B5EF4-FFF2-40B4-BE49-F238E27FC236}">
                <a16:creationId xmlns:a16="http://schemas.microsoft.com/office/drawing/2014/main" id="{3128DD0B-4FD5-A2FD-6527-9C2ECD8BF865}"/>
              </a:ext>
            </a:extLst>
          </p:cNvPr>
          <p:cNvSpPr/>
          <p:nvPr/>
        </p:nvSpPr>
        <p:spPr>
          <a:xfrm>
            <a:off x="3788356" y="1844824"/>
            <a:ext cx="1567289" cy="369332"/>
          </a:xfrm>
          <a:prstGeom prst="rect">
            <a:avLst/>
          </a:prstGeom>
        </p:spPr>
        <p:txBody>
          <a:bodyPr wrap="none">
            <a:spAutoFit/>
          </a:bodyPr>
          <a:lstStyle/>
          <a:p>
            <a:r>
              <a:rPr lang="en-US" dirty="0"/>
              <a:t>FT fibers %  ↓ </a:t>
            </a:r>
            <a:endParaRPr lang="da-DK" dirty="0"/>
          </a:p>
        </p:txBody>
      </p:sp>
      <p:sp>
        <p:nvSpPr>
          <p:cNvPr id="20" name="Rektangel 19">
            <a:extLst>
              <a:ext uri="{FF2B5EF4-FFF2-40B4-BE49-F238E27FC236}">
                <a16:creationId xmlns:a16="http://schemas.microsoft.com/office/drawing/2014/main" id="{0DB82BE4-2C25-18C6-DB77-C1231EAC4AF1}"/>
              </a:ext>
            </a:extLst>
          </p:cNvPr>
          <p:cNvSpPr/>
          <p:nvPr/>
        </p:nvSpPr>
        <p:spPr>
          <a:xfrm>
            <a:off x="3690092" y="2276872"/>
            <a:ext cx="1763816" cy="369332"/>
          </a:xfrm>
          <a:prstGeom prst="rect">
            <a:avLst/>
          </a:prstGeom>
        </p:spPr>
        <p:txBody>
          <a:bodyPr wrap="none">
            <a:spAutoFit/>
          </a:bodyPr>
          <a:lstStyle/>
          <a:p>
            <a:r>
              <a:rPr lang="en-US" dirty="0"/>
              <a:t>ST fiber area ↔ </a:t>
            </a:r>
            <a:endParaRPr lang="da-DK" dirty="0"/>
          </a:p>
        </p:txBody>
      </p:sp>
      <p:sp>
        <p:nvSpPr>
          <p:cNvPr id="21" name="Rektangel 20">
            <a:extLst>
              <a:ext uri="{FF2B5EF4-FFF2-40B4-BE49-F238E27FC236}">
                <a16:creationId xmlns:a16="http://schemas.microsoft.com/office/drawing/2014/main" id="{C55E8679-8271-3288-2D0E-1C4FCBB7A110}"/>
              </a:ext>
            </a:extLst>
          </p:cNvPr>
          <p:cNvSpPr/>
          <p:nvPr/>
        </p:nvSpPr>
        <p:spPr>
          <a:xfrm>
            <a:off x="3759823" y="2924944"/>
            <a:ext cx="1624355" cy="369332"/>
          </a:xfrm>
          <a:prstGeom prst="rect">
            <a:avLst/>
          </a:prstGeom>
        </p:spPr>
        <p:txBody>
          <a:bodyPr wrap="none">
            <a:spAutoFit/>
          </a:bodyPr>
          <a:lstStyle/>
          <a:p>
            <a:r>
              <a:rPr lang="en-US" dirty="0"/>
              <a:t>FT fiber area ↓</a:t>
            </a:r>
            <a:endParaRPr lang="da-DK" dirty="0"/>
          </a:p>
        </p:txBody>
      </p:sp>
      <p:sp>
        <p:nvSpPr>
          <p:cNvPr id="23" name="Rektangel 22">
            <a:extLst>
              <a:ext uri="{FF2B5EF4-FFF2-40B4-BE49-F238E27FC236}">
                <a16:creationId xmlns:a16="http://schemas.microsoft.com/office/drawing/2014/main" id="{4BBED280-F545-BB49-FC79-469F808841D0}"/>
              </a:ext>
            </a:extLst>
          </p:cNvPr>
          <p:cNvSpPr/>
          <p:nvPr/>
        </p:nvSpPr>
        <p:spPr>
          <a:xfrm>
            <a:off x="6768670" y="6309320"/>
            <a:ext cx="2375330" cy="369332"/>
          </a:xfrm>
          <a:prstGeom prst="rect">
            <a:avLst/>
          </a:prstGeom>
        </p:spPr>
        <p:txBody>
          <a:bodyPr wrap="none">
            <a:spAutoFit/>
          </a:bodyPr>
          <a:lstStyle/>
          <a:p>
            <a:r>
              <a:rPr lang="en-US" dirty="0" err="1"/>
              <a:t>Loenneke</a:t>
            </a:r>
            <a:r>
              <a:rPr lang="en-US" dirty="0"/>
              <a:t> JP et al. 2010</a:t>
            </a:r>
            <a:endParaRPr lang="da-DK" dirty="0"/>
          </a:p>
        </p:txBody>
      </p:sp>
    </p:spTree>
    <p:extLst>
      <p:ext uri="{BB962C8B-B14F-4D97-AF65-F5344CB8AC3E}">
        <p14:creationId xmlns:p14="http://schemas.microsoft.com/office/powerpoint/2010/main" val="4055309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5" name="Title 1">
            <a:extLst>
              <a:ext uri="{FF2B5EF4-FFF2-40B4-BE49-F238E27FC236}">
                <a16:creationId xmlns:a16="http://schemas.microsoft.com/office/drawing/2014/main" id="{95EFAFBC-524B-88B2-58B0-84E362CFFE5E}"/>
              </a:ext>
            </a:extLst>
          </p:cNvPr>
          <p:cNvSpPr>
            <a:spLocks noGrp="1"/>
          </p:cNvSpPr>
          <p:nvPr>
            <p:ph type="title"/>
          </p:nvPr>
        </p:nvSpPr>
        <p:spPr>
          <a:xfrm>
            <a:off x="457200" y="274638"/>
            <a:ext cx="8229600" cy="1143000"/>
          </a:xfrm>
        </p:spPr>
        <p:txBody>
          <a:bodyPr/>
          <a:lstStyle/>
          <a:p>
            <a:r>
              <a:rPr lang="en-US" dirty="0" err="1"/>
              <a:t>Muskelfibre</a:t>
            </a:r>
            <a:endParaRPr lang="en-US" dirty="0"/>
          </a:p>
        </p:txBody>
      </p:sp>
      <p:pic>
        <p:nvPicPr>
          <p:cNvPr id="57350" name="Picture 6" descr="fibersammensætning.png"/>
          <p:cNvPicPr>
            <a:picLocks noChangeAspect="1" noChangeArrowheads="1"/>
          </p:cNvPicPr>
          <p:nvPr/>
        </p:nvPicPr>
        <p:blipFill>
          <a:blip r:embed="rId2" cstate="print"/>
          <a:stretch>
            <a:fillRect/>
          </a:stretch>
        </p:blipFill>
        <p:spPr bwMode="auto">
          <a:xfrm>
            <a:off x="816013" y="1600200"/>
            <a:ext cx="7511973" cy="452596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B00F7010-D3D9-0432-83B9-7CCE10781806}"/>
              </a:ext>
            </a:extLst>
          </p:cNvPr>
          <p:cNvSpPr>
            <a:spLocks noGrp="1"/>
          </p:cNvSpPr>
          <p:nvPr>
            <p:ph type="title"/>
          </p:nvPr>
        </p:nvSpPr>
        <p:spPr>
          <a:xfrm>
            <a:off x="457200" y="274638"/>
            <a:ext cx="8229600" cy="1143000"/>
          </a:xfrm>
        </p:spPr>
        <p:txBody>
          <a:bodyPr anchor="ctr">
            <a:normAutofit/>
          </a:bodyPr>
          <a:lstStyle/>
          <a:p>
            <a:pPr>
              <a:lnSpc>
                <a:spcPct val="90000"/>
              </a:lnSpc>
            </a:pPr>
            <a:r>
              <a:rPr lang="da-DK" sz="2800"/>
              <a:t>Under BFR udtrættes type 1 hurtigere og type 2 rekrutteres og aktiveres derfor tidligere end normalt.</a:t>
            </a:r>
          </a:p>
          <a:p>
            <a:pPr>
              <a:lnSpc>
                <a:spcPct val="90000"/>
              </a:lnSpc>
            </a:pPr>
            <a:endParaRPr lang="da-DK" sz="2800"/>
          </a:p>
        </p:txBody>
      </p:sp>
      <p:pic>
        <p:nvPicPr>
          <p:cNvPr id="4" name="Picture 2">
            <a:extLst>
              <a:ext uri="{FF2B5EF4-FFF2-40B4-BE49-F238E27FC236}">
                <a16:creationId xmlns:a16="http://schemas.microsoft.com/office/drawing/2014/main" id="{92C8F7F9-E440-A19A-FD35-6F41A8C59D98}"/>
              </a:ext>
            </a:extLst>
          </p:cNvPr>
          <p:cNvPicPr>
            <a:picLocks noChangeAspect="1" noChangeArrowheads="1"/>
          </p:cNvPicPr>
          <p:nvPr/>
        </p:nvPicPr>
        <p:blipFill>
          <a:blip r:embed="rId2" cstate="print"/>
          <a:stretch>
            <a:fillRect/>
          </a:stretch>
        </p:blipFill>
        <p:spPr bwMode="auto">
          <a:xfrm>
            <a:off x="1539138" y="1600200"/>
            <a:ext cx="6065723" cy="4525963"/>
          </a:xfrm>
          <a:prstGeom prst="rect">
            <a:avLst/>
          </a:prstGeom>
          <a:noFill/>
          <a:ln w="9525">
            <a:noFill/>
            <a:miter lim="800000"/>
            <a:headEnd/>
            <a:tailEnd/>
          </a:ln>
        </p:spPr>
      </p:pic>
    </p:spTree>
    <p:extLst>
      <p:ext uri="{BB962C8B-B14F-4D97-AF65-F5344CB8AC3E}">
        <p14:creationId xmlns:p14="http://schemas.microsoft.com/office/powerpoint/2010/main" val="1023086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132B7712-8A47-D2C7-6B33-09124AA8C5FB}"/>
              </a:ext>
            </a:extLst>
          </p:cNvPr>
          <p:cNvPicPr>
            <a:picLocks noChangeAspect="1"/>
          </p:cNvPicPr>
          <p:nvPr/>
        </p:nvPicPr>
        <p:blipFill>
          <a:blip r:embed="rId3"/>
          <a:srcRect t="20221" b="4779"/>
          <a:stretch/>
        </p:blipFill>
        <p:spPr>
          <a:xfrm>
            <a:off x="20" y="10"/>
            <a:ext cx="9143980" cy="6857990"/>
          </a:xfrm>
          <a:prstGeom prst="rect">
            <a:avLst/>
          </a:prstGeom>
          <a:noFill/>
        </p:spPr>
      </p:pic>
    </p:spTree>
    <p:extLst>
      <p:ext uri="{BB962C8B-B14F-4D97-AF65-F5344CB8AC3E}">
        <p14:creationId xmlns:p14="http://schemas.microsoft.com/office/powerpoint/2010/main" val="4248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717C97-E961-0CB3-3A0F-C66E1FDE4631}"/>
              </a:ext>
            </a:extLst>
          </p:cNvPr>
          <p:cNvSpPr>
            <a:spLocks noGrp="1"/>
          </p:cNvSpPr>
          <p:nvPr>
            <p:ph type="title"/>
          </p:nvPr>
        </p:nvSpPr>
        <p:spPr/>
        <p:txBody>
          <a:bodyPr/>
          <a:lstStyle/>
          <a:p>
            <a:endParaRPr lang="da-DK"/>
          </a:p>
        </p:txBody>
      </p:sp>
      <p:pic>
        <p:nvPicPr>
          <p:cNvPr id="4" name="Pladsholder til indhold 3">
            <a:extLst>
              <a:ext uri="{FF2B5EF4-FFF2-40B4-BE49-F238E27FC236}">
                <a16:creationId xmlns:a16="http://schemas.microsoft.com/office/drawing/2014/main" id="{1AFA6C81-3404-16D6-B0FE-C21E88FF877C}"/>
              </a:ext>
            </a:extLst>
          </p:cNvPr>
          <p:cNvPicPr>
            <a:picLocks noGrp="1" noChangeAspect="1"/>
          </p:cNvPicPr>
          <p:nvPr>
            <p:ph idx="1"/>
          </p:nvPr>
        </p:nvPicPr>
        <p:blipFill>
          <a:blip r:embed="rId2"/>
          <a:stretch>
            <a:fillRect/>
          </a:stretch>
        </p:blipFill>
        <p:spPr>
          <a:xfrm>
            <a:off x="179512" y="1700808"/>
            <a:ext cx="4525963" cy="4525963"/>
          </a:xfrm>
          <a:prstGeom prst="rect">
            <a:avLst/>
          </a:prstGeom>
        </p:spPr>
      </p:pic>
      <p:pic>
        <p:nvPicPr>
          <p:cNvPr id="5" name="Billede 4">
            <a:extLst>
              <a:ext uri="{FF2B5EF4-FFF2-40B4-BE49-F238E27FC236}">
                <a16:creationId xmlns:a16="http://schemas.microsoft.com/office/drawing/2014/main" id="{0748C6D1-246C-A2FA-B1D0-A1FBF39FF096}"/>
              </a:ext>
            </a:extLst>
          </p:cNvPr>
          <p:cNvPicPr>
            <a:picLocks noChangeAspect="1"/>
          </p:cNvPicPr>
          <p:nvPr/>
        </p:nvPicPr>
        <p:blipFill>
          <a:blip r:embed="rId3"/>
          <a:stretch>
            <a:fillRect/>
          </a:stretch>
        </p:blipFill>
        <p:spPr>
          <a:xfrm>
            <a:off x="4220387" y="2132856"/>
            <a:ext cx="4761185" cy="3168352"/>
          </a:xfrm>
          <a:prstGeom prst="rect">
            <a:avLst/>
          </a:prstGeom>
        </p:spPr>
      </p:pic>
    </p:spTree>
    <p:extLst>
      <p:ext uri="{BB962C8B-B14F-4D97-AF65-F5344CB8AC3E}">
        <p14:creationId xmlns:p14="http://schemas.microsoft.com/office/powerpoint/2010/main" val="4274663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BE474D-01D1-3BDE-F76F-EF54C1E39958}"/>
              </a:ext>
            </a:extLst>
          </p:cNvPr>
          <p:cNvSpPr>
            <a:spLocks noGrp="1"/>
          </p:cNvSpPr>
          <p:nvPr>
            <p:ph type="title"/>
          </p:nvPr>
        </p:nvSpPr>
        <p:spPr/>
        <p:txBody>
          <a:bodyPr/>
          <a:lstStyle/>
          <a:p>
            <a:r>
              <a:rPr lang="da-DK" dirty="0"/>
              <a:t>BFR kontra alm. styrketræning</a:t>
            </a:r>
          </a:p>
        </p:txBody>
      </p:sp>
      <p:sp>
        <p:nvSpPr>
          <p:cNvPr id="3" name="Pladsholder til indhold 2">
            <a:extLst>
              <a:ext uri="{FF2B5EF4-FFF2-40B4-BE49-F238E27FC236}">
                <a16:creationId xmlns:a16="http://schemas.microsoft.com/office/drawing/2014/main" id="{546046D9-E03F-59F2-3015-651DE0E4F734}"/>
              </a:ext>
            </a:extLst>
          </p:cNvPr>
          <p:cNvSpPr>
            <a:spLocks noGrp="1"/>
          </p:cNvSpPr>
          <p:nvPr>
            <p:ph idx="1"/>
          </p:nvPr>
        </p:nvSpPr>
        <p:spPr/>
        <p:txBody>
          <a:bodyPr/>
          <a:lstStyle/>
          <a:p>
            <a:pPr>
              <a:lnSpc>
                <a:spcPct val="90000"/>
              </a:lnSpc>
            </a:pPr>
            <a:r>
              <a:rPr lang="da-DK" sz="3200" dirty="0"/>
              <a:t>Hvis du skal øge din muskelmasse skal der trænes med en belastning som svarer til 70% af din 1RM.</a:t>
            </a:r>
          </a:p>
          <a:p>
            <a:pPr>
              <a:lnSpc>
                <a:spcPct val="90000"/>
              </a:lnSpc>
            </a:pPr>
            <a:r>
              <a:rPr lang="da-DK" sz="3200" dirty="0"/>
              <a:t> 6-8 gentagelser i 3 sæt</a:t>
            </a:r>
          </a:p>
          <a:p>
            <a:pPr>
              <a:lnSpc>
                <a:spcPct val="90000"/>
              </a:lnSpc>
            </a:pPr>
            <a:r>
              <a:rPr lang="da-DK" dirty="0"/>
              <a:t>Ved lavere % af 1RM behov for flere gentagelser.</a:t>
            </a:r>
            <a:endParaRPr lang="da-DK" sz="3200" dirty="0"/>
          </a:p>
          <a:p>
            <a:endParaRPr lang="da-DK" dirty="0"/>
          </a:p>
          <a:p>
            <a:pPr marL="0" indent="0">
              <a:buNone/>
            </a:pPr>
            <a:endParaRPr lang="da-DK" dirty="0"/>
          </a:p>
        </p:txBody>
      </p:sp>
    </p:spTree>
    <p:extLst>
      <p:ext uri="{BB962C8B-B14F-4D97-AF65-F5344CB8AC3E}">
        <p14:creationId xmlns:p14="http://schemas.microsoft.com/office/powerpoint/2010/main" val="1794229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F23870-B937-A801-950E-6C2596BCAC97}"/>
              </a:ext>
            </a:extLst>
          </p:cNvPr>
          <p:cNvSpPr>
            <a:spLocks noGrp="1"/>
          </p:cNvSpPr>
          <p:nvPr>
            <p:ph type="title"/>
          </p:nvPr>
        </p:nvSpPr>
        <p:spPr/>
        <p:txBody>
          <a:bodyPr/>
          <a:lstStyle/>
          <a:p>
            <a:r>
              <a:rPr lang="da-DK" dirty="0"/>
              <a:t>BFR kontra alm. styrketræning</a:t>
            </a:r>
          </a:p>
        </p:txBody>
      </p:sp>
      <p:sp>
        <p:nvSpPr>
          <p:cNvPr id="3" name="Pladsholder til indhold 2">
            <a:extLst>
              <a:ext uri="{FF2B5EF4-FFF2-40B4-BE49-F238E27FC236}">
                <a16:creationId xmlns:a16="http://schemas.microsoft.com/office/drawing/2014/main" id="{DF9FAE0A-4416-6F43-F010-7FAEF1CC7F3D}"/>
              </a:ext>
            </a:extLst>
          </p:cNvPr>
          <p:cNvSpPr>
            <a:spLocks noGrp="1"/>
          </p:cNvSpPr>
          <p:nvPr>
            <p:ph idx="1"/>
          </p:nvPr>
        </p:nvSpPr>
        <p:spPr/>
        <p:txBody>
          <a:bodyPr/>
          <a:lstStyle/>
          <a:p>
            <a:r>
              <a:rPr lang="da-DK" dirty="0"/>
              <a:t>Ved BFR træner  man med en belastning på 20-30% af 1RM</a:t>
            </a:r>
          </a:p>
          <a:p>
            <a:r>
              <a:rPr lang="da-DK" dirty="0"/>
              <a:t>30-15-15-15 gentagelse (i alt 4 sæt)</a:t>
            </a:r>
          </a:p>
        </p:txBody>
      </p:sp>
    </p:spTree>
    <p:extLst>
      <p:ext uri="{BB962C8B-B14F-4D97-AF65-F5344CB8AC3E}">
        <p14:creationId xmlns:p14="http://schemas.microsoft.com/office/powerpoint/2010/main" val="1125461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7.png"/>
          <p:cNvPicPr/>
          <p:nvPr/>
        </p:nvPicPr>
        <p:blipFill>
          <a:blip r:embed="rId3" cstate="print"/>
          <a:stretch>
            <a:fillRect/>
          </a:stretch>
        </p:blipFill>
        <p:spPr>
          <a:xfrm>
            <a:off x="539552" y="3501008"/>
            <a:ext cx="2083242" cy="2727298"/>
          </a:xfrm>
          <a:prstGeom prst="rect">
            <a:avLst/>
          </a:prstGeom>
        </p:spPr>
      </p:pic>
      <p:pic>
        <p:nvPicPr>
          <p:cNvPr id="4" name="image11.png"/>
          <p:cNvPicPr/>
          <p:nvPr/>
        </p:nvPicPr>
        <p:blipFill>
          <a:blip r:embed="rId4" cstate="print"/>
          <a:stretch>
            <a:fillRect/>
          </a:stretch>
        </p:blipFill>
        <p:spPr>
          <a:xfrm>
            <a:off x="6444208" y="3429000"/>
            <a:ext cx="2289976" cy="2727298"/>
          </a:xfrm>
          <a:prstGeom prst="rect">
            <a:avLst/>
          </a:prstGeom>
        </p:spPr>
      </p:pic>
      <p:pic>
        <p:nvPicPr>
          <p:cNvPr id="5" name="image9.png"/>
          <p:cNvPicPr/>
          <p:nvPr/>
        </p:nvPicPr>
        <p:blipFill>
          <a:blip r:embed="rId5" cstate="print"/>
          <a:stretch>
            <a:fillRect/>
          </a:stretch>
        </p:blipFill>
        <p:spPr>
          <a:xfrm>
            <a:off x="3275856" y="3501008"/>
            <a:ext cx="2433099" cy="2727298"/>
          </a:xfrm>
          <a:prstGeom prst="rect">
            <a:avLst/>
          </a:prstGeom>
        </p:spPr>
      </p:pic>
      <p:sp>
        <p:nvSpPr>
          <p:cNvPr id="6" name="Tekstfelt 5">
            <a:extLst>
              <a:ext uri="{FF2B5EF4-FFF2-40B4-BE49-F238E27FC236}">
                <a16:creationId xmlns:a16="http://schemas.microsoft.com/office/drawing/2014/main" id="{3B4DAF96-C865-6450-9005-ADB31FAED0F3}"/>
              </a:ext>
            </a:extLst>
          </p:cNvPr>
          <p:cNvSpPr txBox="1"/>
          <p:nvPr/>
        </p:nvSpPr>
        <p:spPr>
          <a:xfrm>
            <a:off x="1187624" y="980728"/>
            <a:ext cx="7272808" cy="1477328"/>
          </a:xfrm>
          <a:prstGeom prst="rect">
            <a:avLst/>
          </a:prstGeom>
          <a:noFill/>
        </p:spPr>
        <p:txBody>
          <a:bodyPr wrap="square">
            <a:spAutoFit/>
          </a:bodyPr>
          <a:lstStyle/>
          <a:p>
            <a:r>
              <a:rPr lang="da-DK" dirty="0"/>
              <a:t>Hvad er det?</a:t>
            </a:r>
          </a:p>
          <a:p>
            <a:r>
              <a:rPr lang="da-DK" dirty="0"/>
              <a:t>Begrænsning af blodgennemstrømningen (ikke </a:t>
            </a:r>
            <a:r>
              <a:rPr lang="da-DK" dirty="0" err="1"/>
              <a:t>okkluderende</a:t>
            </a:r>
            <a:r>
              <a:rPr lang="da-DK" dirty="0"/>
              <a:t>), i sig selv eller i kombination med træning resulterer i gavnlige tilpasninger til skeletmuskulatur og muligvis knogler (gammel, ung, skadet, trænet, utrænet).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2"/>
          <p:cNvGrpSpPr>
            <a:grpSpLocks/>
          </p:cNvGrpSpPr>
          <p:nvPr/>
        </p:nvGrpSpPr>
        <p:grpSpPr bwMode="auto">
          <a:xfrm>
            <a:off x="1497013" y="0"/>
            <a:ext cx="6149975" cy="6513513"/>
            <a:chOff x="-10" y="0"/>
            <a:chExt cx="9684" cy="10257"/>
          </a:xfrm>
        </p:grpSpPr>
        <p:pic>
          <p:nvPicPr>
            <p:cNvPr id="17411" name="Picture 3"/>
            <p:cNvPicPr>
              <a:picLocks noChangeAspect="1" noChangeArrowheads="1"/>
            </p:cNvPicPr>
            <p:nvPr/>
          </p:nvPicPr>
          <p:blipFill>
            <a:blip r:embed="rId2" cstate="print"/>
            <a:srcRect/>
            <a:stretch>
              <a:fillRect/>
            </a:stretch>
          </p:blipFill>
          <p:spPr bwMode="auto">
            <a:xfrm>
              <a:off x="0" y="0"/>
              <a:ext cx="9674" cy="10256"/>
            </a:xfrm>
            <a:prstGeom prst="rect">
              <a:avLst/>
            </a:prstGeom>
            <a:noFill/>
            <a:ln w="9525">
              <a:noFill/>
              <a:miter lim="800000"/>
              <a:headEnd/>
              <a:tailEnd/>
            </a:ln>
          </p:spPr>
        </p:pic>
        <p:pic>
          <p:nvPicPr>
            <p:cNvPr id="17412" name="Picture 4"/>
            <p:cNvPicPr>
              <a:picLocks noChangeAspect="1" noChangeArrowheads="1"/>
            </p:cNvPicPr>
            <p:nvPr/>
          </p:nvPicPr>
          <p:blipFill>
            <a:blip r:embed="rId3" cstate="print"/>
            <a:srcRect/>
            <a:stretch>
              <a:fillRect/>
            </a:stretch>
          </p:blipFill>
          <p:spPr bwMode="auto">
            <a:xfrm>
              <a:off x="1975" y="4817"/>
              <a:ext cx="2487" cy="2682"/>
            </a:xfrm>
            <a:prstGeom prst="rect">
              <a:avLst/>
            </a:prstGeom>
            <a:noFill/>
            <a:ln w="9525">
              <a:noFill/>
              <a:miter lim="800000"/>
              <a:headEnd/>
              <a:tailEnd/>
            </a:ln>
          </p:spPr>
        </p:pic>
        <p:sp>
          <p:nvSpPr>
            <p:cNvPr id="17413" name="AutoShape 5"/>
            <p:cNvSpPr>
              <a:spLocks/>
            </p:cNvSpPr>
            <p:nvPr/>
          </p:nvSpPr>
          <p:spPr bwMode="auto">
            <a:xfrm>
              <a:off x="1139" y="2619"/>
              <a:ext cx="2514" cy="2858"/>
            </a:xfrm>
            <a:custGeom>
              <a:avLst/>
              <a:gdLst/>
              <a:ahLst/>
              <a:cxnLst>
                <a:cxn ang="0">
                  <a:pos x="409" y="0"/>
                </a:cxn>
                <a:cxn ang="0">
                  <a:pos x="0" y="352"/>
                </a:cxn>
                <a:cxn ang="0">
                  <a:pos x="1756" y="2391"/>
                </a:cxn>
                <a:cxn ang="0">
                  <a:pos x="1551" y="2567"/>
                </a:cxn>
                <a:cxn ang="0">
                  <a:pos x="2514" y="2858"/>
                </a:cxn>
                <a:cxn ang="0">
                  <a:pos x="2395" y="2039"/>
                </a:cxn>
                <a:cxn ang="0">
                  <a:pos x="2165" y="2039"/>
                </a:cxn>
                <a:cxn ang="0">
                  <a:pos x="409" y="0"/>
                </a:cxn>
                <a:cxn ang="0">
                  <a:pos x="2370" y="1863"/>
                </a:cxn>
                <a:cxn ang="0">
                  <a:pos x="2165" y="2039"/>
                </a:cxn>
                <a:cxn ang="0">
                  <a:pos x="2395" y="2039"/>
                </a:cxn>
                <a:cxn ang="0">
                  <a:pos x="2370" y="1863"/>
                </a:cxn>
              </a:cxnLst>
              <a:rect l="0" t="0" r="r" b="b"/>
              <a:pathLst>
                <a:path w="2514" h="2858">
                  <a:moveTo>
                    <a:pt x="409" y="0"/>
                  </a:moveTo>
                  <a:lnTo>
                    <a:pt x="0" y="352"/>
                  </a:lnTo>
                  <a:lnTo>
                    <a:pt x="1756" y="2391"/>
                  </a:lnTo>
                  <a:lnTo>
                    <a:pt x="1551" y="2567"/>
                  </a:lnTo>
                  <a:lnTo>
                    <a:pt x="2514" y="2858"/>
                  </a:lnTo>
                  <a:lnTo>
                    <a:pt x="2395" y="2039"/>
                  </a:lnTo>
                  <a:lnTo>
                    <a:pt x="2165" y="2039"/>
                  </a:lnTo>
                  <a:lnTo>
                    <a:pt x="409" y="0"/>
                  </a:lnTo>
                  <a:close/>
                  <a:moveTo>
                    <a:pt x="2370" y="1863"/>
                  </a:moveTo>
                  <a:lnTo>
                    <a:pt x="2165" y="2039"/>
                  </a:lnTo>
                  <a:lnTo>
                    <a:pt x="2395" y="2039"/>
                  </a:lnTo>
                  <a:lnTo>
                    <a:pt x="2370" y="186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17414" name="Freeform 6"/>
            <p:cNvSpPr>
              <a:spLocks/>
            </p:cNvSpPr>
            <p:nvPr/>
          </p:nvSpPr>
          <p:spPr bwMode="auto">
            <a:xfrm>
              <a:off x="1139" y="2619"/>
              <a:ext cx="2514" cy="2858"/>
            </a:xfrm>
            <a:custGeom>
              <a:avLst/>
              <a:gdLst/>
              <a:ahLst/>
              <a:cxnLst>
                <a:cxn ang="0">
                  <a:pos x="1551" y="2567"/>
                </a:cxn>
                <a:cxn ang="0">
                  <a:pos x="1756" y="2391"/>
                </a:cxn>
                <a:cxn ang="0">
                  <a:pos x="0" y="352"/>
                </a:cxn>
                <a:cxn ang="0">
                  <a:pos x="409" y="0"/>
                </a:cxn>
                <a:cxn ang="0">
                  <a:pos x="2165" y="2039"/>
                </a:cxn>
                <a:cxn ang="0">
                  <a:pos x="2370" y="1863"/>
                </a:cxn>
                <a:cxn ang="0">
                  <a:pos x="2514" y="2858"/>
                </a:cxn>
                <a:cxn ang="0">
                  <a:pos x="1551" y="2567"/>
                </a:cxn>
              </a:cxnLst>
              <a:rect l="0" t="0" r="r" b="b"/>
              <a:pathLst>
                <a:path w="2514" h="2858">
                  <a:moveTo>
                    <a:pt x="1551" y="2567"/>
                  </a:moveTo>
                  <a:lnTo>
                    <a:pt x="1756" y="2391"/>
                  </a:lnTo>
                  <a:lnTo>
                    <a:pt x="0" y="352"/>
                  </a:lnTo>
                  <a:lnTo>
                    <a:pt x="409" y="0"/>
                  </a:lnTo>
                  <a:lnTo>
                    <a:pt x="2165" y="2039"/>
                  </a:lnTo>
                  <a:lnTo>
                    <a:pt x="2370" y="1863"/>
                  </a:lnTo>
                  <a:lnTo>
                    <a:pt x="2514" y="2858"/>
                  </a:lnTo>
                  <a:lnTo>
                    <a:pt x="1551" y="2567"/>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17415" name="AutoShape 7"/>
            <p:cNvSpPr>
              <a:spLocks/>
            </p:cNvSpPr>
            <p:nvPr/>
          </p:nvSpPr>
          <p:spPr bwMode="auto">
            <a:xfrm>
              <a:off x="402" y="4286"/>
              <a:ext cx="3124" cy="3468"/>
            </a:xfrm>
            <a:custGeom>
              <a:avLst/>
              <a:gdLst/>
              <a:ahLst/>
              <a:cxnLst>
                <a:cxn ang="0">
                  <a:pos x="539" y="450"/>
                </a:cxn>
                <a:cxn ang="0">
                  <a:pos x="268" y="450"/>
                </a:cxn>
                <a:cxn ang="0">
                  <a:pos x="2974" y="3468"/>
                </a:cxn>
                <a:cxn ang="0">
                  <a:pos x="3124" y="3333"/>
                </a:cxn>
                <a:cxn ang="0">
                  <a:pos x="539" y="450"/>
                </a:cxn>
                <a:cxn ang="0">
                  <a:pos x="0" y="0"/>
                </a:cxn>
                <a:cxn ang="0">
                  <a:pos x="194" y="517"/>
                </a:cxn>
                <a:cxn ang="0">
                  <a:pos x="268" y="450"/>
                </a:cxn>
                <a:cxn ang="0">
                  <a:pos x="539" y="450"/>
                </a:cxn>
                <a:cxn ang="0">
                  <a:pos x="418" y="316"/>
                </a:cxn>
                <a:cxn ang="0">
                  <a:pos x="493" y="248"/>
                </a:cxn>
                <a:cxn ang="0">
                  <a:pos x="0" y="0"/>
                </a:cxn>
              </a:cxnLst>
              <a:rect l="0" t="0" r="r" b="b"/>
              <a:pathLst>
                <a:path w="3124" h="3468">
                  <a:moveTo>
                    <a:pt x="539" y="450"/>
                  </a:moveTo>
                  <a:lnTo>
                    <a:pt x="268" y="450"/>
                  </a:lnTo>
                  <a:lnTo>
                    <a:pt x="2974" y="3468"/>
                  </a:lnTo>
                  <a:lnTo>
                    <a:pt x="3124" y="3333"/>
                  </a:lnTo>
                  <a:lnTo>
                    <a:pt x="539" y="450"/>
                  </a:lnTo>
                  <a:close/>
                  <a:moveTo>
                    <a:pt x="0" y="0"/>
                  </a:moveTo>
                  <a:lnTo>
                    <a:pt x="194" y="517"/>
                  </a:lnTo>
                  <a:lnTo>
                    <a:pt x="268" y="450"/>
                  </a:lnTo>
                  <a:lnTo>
                    <a:pt x="539" y="450"/>
                  </a:lnTo>
                  <a:lnTo>
                    <a:pt x="418" y="316"/>
                  </a:lnTo>
                  <a:lnTo>
                    <a:pt x="493" y="248"/>
                  </a:lnTo>
                  <a:lnTo>
                    <a:pt x="0" y="0"/>
                  </a:lnTo>
                  <a:close/>
                </a:path>
              </a:pathLst>
            </a:custGeom>
            <a:solidFill>
              <a:srgbClr val="CF132B"/>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17416" name="Freeform 8"/>
            <p:cNvSpPr>
              <a:spLocks/>
            </p:cNvSpPr>
            <p:nvPr/>
          </p:nvSpPr>
          <p:spPr bwMode="auto">
            <a:xfrm>
              <a:off x="402" y="4286"/>
              <a:ext cx="3124" cy="3468"/>
            </a:xfrm>
            <a:custGeom>
              <a:avLst/>
              <a:gdLst/>
              <a:ahLst/>
              <a:cxnLst>
                <a:cxn ang="0">
                  <a:pos x="493" y="248"/>
                </a:cxn>
                <a:cxn ang="0">
                  <a:pos x="418" y="316"/>
                </a:cxn>
                <a:cxn ang="0">
                  <a:pos x="3124" y="3333"/>
                </a:cxn>
                <a:cxn ang="0">
                  <a:pos x="2974" y="3468"/>
                </a:cxn>
                <a:cxn ang="0">
                  <a:pos x="268" y="450"/>
                </a:cxn>
                <a:cxn ang="0">
                  <a:pos x="194" y="517"/>
                </a:cxn>
                <a:cxn ang="0">
                  <a:pos x="0" y="0"/>
                </a:cxn>
                <a:cxn ang="0">
                  <a:pos x="493" y="248"/>
                </a:cxn>
              </a:cxnLst>
              <a:rect l="0" t="0" r="r" b="b"/>
              <a:pathLst>
                <a:path w="3124" h="3468">
                  <a:moveTo>
                    <a:pt x="493" y="248"/>
                  </a:moveTo>
                  <a:lnTo>
                    <a:pt x="418" y="316"/>
                  </a:lnTo>
                  <a:lnTo>
                    <a:pt x="3124" y="3333"/>
                  </a:lnTo>
                  <a:lnTo>
                    <a:pt x="2974" y="3468"/>
                  </a:lnTo>
                  <a:lnTo>
                    <a:pt x="268" y="450"/>
                  </a:lnTo>
                  <a:lnTo>
                    <a:pt x="194" y="517"/>
                  </a:lnTo>
                  <a:lnTo>
                    <a:pt x="0" y="0"/>
                  </a:lnTo>
                  <a:lnTo>
                    <a:pt x="493" y="248"/>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17417" name="Freeform 9"/>
            <p:cNvSpPr>
              <a:spLocks/>
            </p:cNvSpPr>
            <p:nvPr/>
          </p:nvSpPr>
          <p:spPr bwMode="auto">
            <a:xfrm>
              <a:off x="3257" y="1351"/>
              <a:ext cx="3154" cy="1942"/>
            </a:xfrm>
            <a:custGeom>
              <a:avLst/>
              <a:gdLst/>
              <a:ahLst/>
              <a:cxnLst>
                <a:cxn ang="0">
                  <a:pos x="2830" y="0"/>
                </a:cxn>
                <a:cxn ang="0">
                  <a:pos x="323" y="0"/>
                </a:cxn>
                <a:cxn ang="0">
                  <a:pos x="249" y="9"/>
                </a:cxn>
                <a:cxn ang="0">
                  <a:pos x="181" y="33"/>
                </a:cxn>
                <a:cxn ang="0">
                  <a:pos x="121" y="71"/>
                </a:cxn>
                <a:cxn ang="0">
                  <a:pos x="71" y="121"/>
                </a:cxn>
                <a:cxn ang="0">
                  <a:pos x="33" y="181"/>
                </a:cxn>
                <a:cxn ang="0">
                  <a:pos x="8" y="250"/>
                </a:cxn>
                <a:cxn ang="0">
                  <a:pos x="0" y="324"/>
                </a:cxn>
                <a:cxn ang="0">
                  <a:pos x="0" y="1618"/>
                </a:cxn>
                <a:cxn ang="0">
                  <a:pos x="8" y="1692"/>
                </a:cxn>
                <a:cxn ang="0">
                  <a:pos x="33" y="1761"/>
                </a:cxn>
                <a:cxn ang="0">
                  <a:pos x="71" y="1821"/>
                </a:cxn>
                <a:cxn ang="0">
                  <a:pos x="121" y="1871"/>
                </a:cxn>
                <a:cxn ang="0">
                  <a:pos x="181" y="1909"/>
                </a:cxn>
                <a:cxn ang="0">
                  <a:pos x="249" y="1933"/>
                </a:cxn>
                <a:cxn ang="0">
                  <a:pos x="323" y="1942"/>
                </a:cxn>
                <a:cxn ang="0">
                  <a:pos x="2830" y="1942"/>
                </a:cxn>
                <a:cxn ang="0">
                  <a:pos x="2904" y="1933"/>
                </a:cxn>
                <a:cxn ang="0">
                  <a:pos x="2972" y="1909"/>
                </a:cxn>
                <a:cxn ang="0">
                  <a:pos x="3032" y="1871"/>
                </a:cxn>
                <a:cxn ang="0">
                  <a:pos x="3082" y="1821"/>
                </a:cxn>
                <a:cxn ang="0">
                  <a:pos x="3121" y="1761"/>
                </a:cxn>
                <a:cxn ang="0">
                  <a:pos x="3145" y="1692"/>
                </a:cxn>
                <a:cxn ang="0">
                  <a:pos x="3153" y="1618"/>
                </a:cxn>
                <a:cxn ang="0">
                  <a:pos x="3153" y="324"/>
                </a:cxn>
                <a:cxn ang="0">
                  <a:pos x="3145" y="250"/>
                </a:cxn>
                <a:cxn ang="0">
                  <a:pos x="3121" y="181"/>
                </a:cxn>
                <a:cxn ang="0">
                  <a:pos x="3082" y="121"/>
                </a:cxn>
                <a:cxn ang="0">
                  <a:pos x="3032" y="71"/>
                </a:cxn>
                <a:cxn ang="0">
                  <a:pos x="2972" y="33"/>
                </a:cxn>
                <a:cxn ang="0">
                  <a:pos x="2904" y="9"/>
                </a:cxn>
                <a:cxn ang="0">
                  <a:pos x="2830" y="0"/>
                </a:cxn>
              </a:cxnLst>
              <a:rect l="0" t="0" r="r" b="b"/>
              <a:pathLst>
                <a:path w="3154" h="1942">
                  <a:moveTo>
                    <a:pt x="2830" y="0"/>
                  </a:moveTo>
                  <a:lnTo>
                    <a:pt x="323" y="0"/>
                  </a:lnTo>
                  <a:lnTo>
                    <a:pt x="249" y="9"/>
                  </a:lnTo>
                  <a:lnTo>
                    <a:pt x="181" y="33"/>
                  </a:lnTo>
                  <a:lnTo>
                    <a:pt x="121" y="71"/>
                  </a:lnTo>
                  <a:lnTo>
                    <a:pt x="71" y="121"/>
                  </a:lnTo>
                  <a:lnTo>
                    <a:pt x="33" y="181"/>
                  </a:lnTo>
                  <a:lnTo>
                    <a:pt x="8" y="250"/>
                  </a:lnTo>
                  <a:lnTo>
                    <a:pt x="0" y="324"/>
                  </a:lnTo>
                  <a:lnTo>
                    <a:pt x="0" y="1618"/>
                  </a:lnTo>
                  <a:lnTo>
                    <a:pt x="8" y="1692"/>
                  </a:lnTo>
                  <a:lnTo>
                    <a:pt x="33" y="1761"/>
                  </a:lnTo>
                  <a:lnTo>
                    <a:pt x="71" y="1821"/>
                  </a:lnTo>
                  <a:lnTo>
                    <a:pt x="121" y="1871"/>
                  </a:lnTo>
                  <a:lnTo>
                    <a:pt x="181" y="1909"/>
                  </a:lnTo>
                  <a:lnTo>
                    <a:pt x="249" y="1933"/>
                  </a:lnTo>
                  <a:lnTo>
                    <a:pt x="323" y="1942"/>
                  </a:lnTo>
                  <a:lnTo>
                    <a:pt x="2830" y="1942"/>
                  </a:lnTo>
                  <a:lnTo>
                    <a:pt x="2904" y="1933"/>
                  </a:lnTo>
                  <a:lnTo>
                    <a:pt x="2972" y="1909"/>
                  </a:lnTo>
                  <a:lnTo>
                    <a:pt x="3032" y="1871"/>
                  </a:lnTo>
                  <a:lnTo>
                    <a:pt x="3082" y="1821"/>
                  </a:lnTo>
                  <a:lnTo>
                    <a:pt x="3121" y="1761"/>
                  </a:lnTo>
                  <a:lnTo>
                    <a:pt x="3145" y="1692"/>
                  </a:lnTo>
                  <a:lnTo>
                    <a:pt x="3153" y="1618"/>
                  </a:lnTo>
                  <a:lnTo>
                    <a:pt x="3153" y="324"/>
                  </a:lnTo>
                  <a:lnTo>
                    <a:pt x="3145" y="250"/>
                  </a:lnTo>
                  <a:lnTo>
                    <a:pt x="3121" y="181"/>
                  </a:lnTo>
                  <a:lnTo>
                    <a:pt x="3082" y="121"/>
                  </a:lnTo>
                  <a:lnTo>
                    <a:pt x="3032" y="71"/>
                  </a:lnTo>
                  <a:lnTo>
                    <a:pt x="2972" y="33"/>
                  </a:lnTo>
                  <a:lnTo>
                    <a:pt x="2904" y="9"/>
                  </a:lnTo>
                  <a:lnTo>
                    <a:pt x="283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17418" name="Freeform 10"/>
            <p:cNvSpPr>
              <a:spLocks/>
            </p:cNvSpPr>
            <p:nvPr/>
          </p:nvSpPr>
          <p:spPr bwMode="auto">
            <a:xfrm>
              <a:off x="3257" y="1351"/>
              <a:ext cx="3154" cy="1942"/>
            </a:xfrm>
            <a:custGeom>
              <a:avLst/>
              <a:gdLst/>
              <a:ahLst/>
              <a:cxnLst>
                <a:cxn ang="0">
                  <a:pos x="0" y="324"/>
                </a:cxn>
                <a:cxn ang="0">
                  <a:pos x="8" y="250"/>
                </a:cxn>
                <a:cxn ang="0">
                  <a:pos x="33" y="181"/>
                </a:cxn>
                <a:cxn ang="0">
                  <a:pos x="71" y="121"/>
                </a:cxn>
                <a:cxn ang="0">
                  <a:pos x="121" y="71"/>
                </a:cxn>
                <a:cxn ang="0">
                  <a:pos x="181" y="33"/>
                </a:cxn>
                <a:cxn ang="0">
                  <a:pos x="249" y="9"/>
                </a:cxn>
                <a:cxn ang="0">
                  <a:pos x="323" y="0"/>
                </a:cxn>
                <a:cxn ang="0">
                  <a:pos x="2830" y="0"/>
                </a:cxn>
                <a:cxn ang="0">
                  <a:pos x="2904" y="9"/>
                </a:cxn>
                <a:cxn ang="0">
                  <a:pos x="2972" y="33"/>
                </a:cxn>
                <a:cxn ang="0">
                  <a:pos x="3032" y="71"/>
                </a:cxn>
                <a:cxn ang="0">
                  <a:pos x="3082" y="121"/>
                </a:cxn>
                <a:cxn ang="0">
                  <a:pos x="3121" y="181"/>
                </a:cxn>
                <a:cxn ang="0">
                  <a:pos x="3145" y="250"/>
                </a:cxn>
                <a:cxn ang="0">
                  <a:pos x="3153" y="324"/>
                </a:cxn>
                <a:cxn ang="0">
                  <a:pos x="3153" y="1618"/>
                </a:cxn>
                <a:cxn ang="0">
                  <a:pos x="3145" y="1692"/>
                </a:cxn>
                <a:cxn ang="0">
                  <a:pos x="3121" y="1761"/>
                </a:cxn>
                <a:cxn ang="0">
                  <a:pos x="3082" y="1821"/>
                </a:cxn>
                <a:cxn ang="0">
                  <a:pos x="3032" y="1871"/>
                </a:cxn>
                <a:cxn ang="0">
                  <a:pos x="2972" y="1909"/>
                </a:cxn>
                <a:cxn ang="0">
                  <a:pos x="2904" y="1933"/>
                </a:cxn>
                <a:cxn ang="0">
                  <a:pos x="2830" y="1942"/>
                </a:cxn>
                <a:cxn ang="0">
                  <a:pos x="323" y="1942"/>
                </a:cxn>
                <a:cxn ang="0">
                  <a:pos x="249" y="1933"/>
                </a:cxn>
                <a:cxn ang="0">
                  <a:pos x="181" y="1909"/>
                </a:cxn>
                <a:cxn ang="0">
                  <a:pos x="121" y="1871"/>
                </a:cxn>
                <a:cxn ang="0">
                  <a:pos x="71" y="1821"/>
                </a:cxn>
                <a:cxn ang="0">
                  <a:pos x="33" y="1761"/>
                </a:cxn>
                <a:cxn ang="0">
                  <a:pos x="8" y="1692"/>
                </a:cxn>
                <a:cxn ang="0">
                  <a:pos x="0" y="1618"/>
                </a:cxn>
                <a:cxn ang="0">
                  <a:pos x="0" y="324"/>
                </a:cxn>
              </a:cxnLst>
              <a:rect l="0" t="0" r="r" b="b"/>
              <a:pathLst>
                <a:path w="3154" h="1942">
                  <a:moveTo>
                    <a:pt x="0" y="324"/>
                  </a:moveTo>
                  <a:lnTo>
                    <a:pt x="8" y="250"/>
                  </a:lnTo>
                  <a:lnTo>
                    <a:pt x="33" y="181"/>
                  </a:lnTo>
                  <a:lnTo>
                    <a:pt x="71" y="121"/>
                  </a:lnTo>
                  <a:lnTo>
                    <a:pt x="121" y="71"/>
                  </a:lnTo>
                  <a:lnTo>
                    <a:pt x="181" y="33"/>
                  </a:lnTo>
                  <a:lnTo>
                    <a:pt x="249" y="9"/>
                  </a:lnTo>
                  <a:lnTo>
                    <a:pt x="323" y="0"/>
                  </a:lnTo>
                  <a:lnTo>
                    <a:pt x="2830" y="0"/>
                  </a:lnTo>
                  <a:lnTo>
                    <a:pt x="2904" y="9"/>
                  </a:lnTo>
                  <a:lnTo>
                    <a:pt x="2972" y="33"/>
                  </a:lnTo>
                  <a:lnTo>
                    <a:pt x="3032" y="71"/>
                  </a:lnTo>
                  <a:lnTo>
                    <a:pt x="3082" y="121"/>
                  </a:lnTo>
                  <a:lnTo>
                    <a:pt x="3121" y="181"/>
                  </a:lnTo>
                  <a:lnTo>
                    <a:pt x="3145" y="250"/>
                  </a:lnTo>
                  <a:lnTo>
                    <a:pt x="3153" y="324"/>
                  </a:lnTo>
                  <a:lnTo>
                    <a:pt x="3153" y="1618"/>
                  </a:lnTo>
                  <a:lnTo>
                    <a:pt x="3145" y="1692"/>
                  </a:lnTo>
                  <a:lnTo>
                    <a:pt x="3121" y="1761"/>
                  </a:lnTo>
                  <a:lnTo>
                    <a:pt x="3082" y="1821"/>
                  </a:lnTo>
                  <a:lnTo>
                    <a:pt x="3032" y="1871"/>
                  </a:lnTo>
                  <a:lnTo>
                    <a:pt x="2972" y="1909"/>
                  </a:lnTo>
                  <a:lnTo>
                    <a:pt x="2904" y="1933"/>
                  </a:lnTo>
                  <a:lnTo>
                    <a:pt x="2830" y="1942"/>
                  </a:lnTo>
                  <a:lnTo>
                    <a:pt x="323" y="1942"/>
                  </a:lnTo>
                  <a:lnTo>
                    <a:pt x="249" y="1933"/>
                  </a:lnTo>
                  <a:lnTo>
                    <a:pt x="181" y="1909"/>
                  </a:lnTo>
                  <a:lnTo>
                    <a:pt x="121" y="1871"/>
                  </a:lnTo>
                  <a:lnTo>
                    <a:pt x="71" y="1821"/>
                  </a:lnTo>
                  <a:lnTo>
                    <a:pt x="33" y="1761"/>
                  </a:lnTo>
                  <a:lnTo>
                    <a:pt x="8" y="1692"/>
                  </a:lnTo>
                  <a:lnTo>
                    <a:pt x="0" y="1618"/>
                  </a:lnTo>
                  <a:lnTo>
                    <a:pt x="0" y="324"/>
                  </a:lnTo>
                  <a:close/>
                </a:path>
              </a:pathLst>
            </a:custGeom>
            <a:noFill/>
            <a:ln w="12192">
              <a:solidFill>
                <a:srgbClr val="FFFFF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17419" name="Freeform 11"/>
            <p:cNvSpPr>
              <a:spLocks/>
            </p:cNvSpPr>
            <p:nvPr/>
          </p:nvSpPr>
          <p:spPr bwMode="auto">
            <a:xfrm>
              <a:off x="0" y="5950"/>
              <a:ext cx="1344" cy="1944"/>
            </a:xfrm>
            <a:custGeom>
              <a:avLst/>
              <a:gdLst/>
              <a:ahLst/>
              <a:cxnLst>
                <a:cxn ang="0">
                  <a:pos x="1020" y="0"/>
                </a:cxn>
                <a:cxn ang="0">
                  <a:pos x="0" y="0"/>
                </a:cxn>
                <a:cxn ang="0">
                  <a:pos x="0" y="1944"/>
                </a:cxn>
                <a:cxn ang="0">
                  <a:pos x="1020" y="1944"/>
                </a:cxn>
                <a:cxn ang="0">
                  <a:pos x="1094" y="1935"/>
                </a:cxn>
                <a:cxn ang="0">
                  <a:pos x="1162" y="1911"/>
                </a:cxn>
                <a:cxn ang="0">
                  <a:pos x="1223" y="1872"/>
                </a:cxn>
                <a:cxn ang="0">
                  <a:pos x="1273" y="1822"/>
                </a:cxn>
                <a:cxn ang="0">
                  <a:pos x="1311" y="1762"/>
                </a:cxn>
                <a:cxn ang="0">
                  <a:pos x="1335" y="1694"/>
                </a:cxn>
                <a:cxn ang="0">
                  <a:pos x="1344" y="1620"/>
                </a:cxn>
                <a:cxn ang="0">
                  <a:pos x="1344" y="324"/>
                </a:cxn>
                <a:cxn ang="0">
                  <a:pos x="1335" y="249"/>
                </a:cxn>
                <a:cxn ang="0">
                  <a:pos x="1311" y="181"/>
                </a:cxn>
                <a:cxn ang="0">
                  <a:pos x="1273" y="121"/>
                </a:cxn>
                <a:cxn ang="0">
                  <a:pos x="1223" y="71"/>
                </a:cxn>
                <a:cxn ang="0">
                  <a:pos x="1162" y="33"/>
                </a:cxn>
                <a:cxn ang="0">
                  <a:pos x="1094" y="8"/>
                </a:cxn>
                <a:cxn ang="0">
                  <a:pos x="1020" y="0"/>
                </a:cxn>
              </a:cxnLst>
              <a:rect l="0" t="0" r="r" b="b"/>
              <a:pathLst>
                <a:path w="1344" h="1944">
                  <a:moveTo>
                    <a:pt x="1020" y="0"/>
                  </a:moveTo>
                  <a:lnTo>
                    <a:pt x="0" y="0"/>
                  </a:lnTo>
                  <a:lnTo>
                    <a:pt x="0" y="1944"/>
                  </a:lnTo>
                  <a:lnTo>
                    <a:pt x="1020" y="1944"/>
                  </a:lnTo>
                  <a:lnTo>
                    <a:pt x="1094" y="1935"/>
                  </a:lnTo>
                  <a:lnTo>
                    <a:pt x="1162" y="1911"/>
                  </a:lnTo>
                  <a:lnTo>
                    <a:pt x="1223" y="1872"/>
                  </a:lnTo>
                  <a:lnTo>
                    <a:pt x="1273" y="1822"/>
                  </a:lnTo>
                  <a:lnTo>
                    <a:pt x="1311" y="1762"/>
                  </a:lnTo>
                  <a:lnTo>
                    <a:pt x="1335" y="1694"/>
                  </a:lnTo>
                  <a:lnTo>
                    <a:pt x="1344" y="1620"/>
                  </a:lnTo>
                  <a:lnTo>
                    <a:pt x="1344" y="324"/>
                  </a:lnTo>
                  <a:lnTo>
                    <a:pt x="1335" y="249"/>
                  </a:lnTo>
                  <a:lnTo>
                    <a:pt x="1311" y="181"/>
                  </a:lnTo>
                  <a:lnTo>
                    <a:pt x="1273" y="121"/>
                  </a:lnTo>
                  <a:lnTo>
                    <a:pt x="1223" y="71"/>
                  </a:lnTo>
                  <a:lnTo>
                    <a:pt x="1162" y="33"/>
                  </a:lnTo>
                  <a:lnTo>
                    <a:pt x="1094" y="8"/>
                  </a:lnTo>
                  <a:lnTo>
                    <a:pt x="102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17420" name="Freeform 12"/>
            <p:cNvSpPr>
              <a:spLocks/>
            </p:cNvSpPr>
            <p:nvPr/>
          </p:nvSpPr>
          <p:spPr bwMode="auto">
            <a:xfrm>
              <a:off x="0" y="5950"/>
              <a:ext cx="1344" cy="1944"/>
            </a:xfrm>
            <a:custGeom>
              <a:avLst/>
              <a:gdLst/>
              <a:ahLst/>
              <a:cxnLst>
                <a:cxn ang="0">
                  <a:pos x="0" y="0"/>
                </a:cxn>
                <a:cxn ang="0">
                  <a:pos x="1020" y="0"/>
                </a:cxn>
                <a:cxn ang="0">
                  <a:pos x="1094" y="8"/>
                </a:cxn>
                <a:cxn ang="0">
                  <a:pos x="1162" y="33"/>
                </a:cxn>
                <a:cxn ang="0">
                  <a:pos x="1223" y="71"/>
                </a:cxn>
                <a:cxn ang="0">
                  <a:pos x="1273" y="121"/>
                </a:cxn>
                <a:cxn ang="0">
                  <a:pos x="1311" y="181"/>
                </a:cxn>
                <a:cxn ang="0">
                  <a:pos x="1335" y="249"/>
                </a:cxn>
                <a:cxn ang="0">
                  <a:pos x="1344" y="324"/>
                </a:cxn>
                <a:cxn ang="0">
                  <a:pos x="1344" y="1620"/>
                </a:cxn>
                <a:cxn ang="0">
                  <a:pos x="1335" y="1694"/>
                </a:cxn>
                <a:cxn ang="0">
                  <a:pos x="1311" y="1762"/>
                </a:cxn>
                <a:cxn ang="0">
                  <a:pos x="1273" y="1822"/>
                </a:cxn>
                <a:cxn ang="0">
                  <a:pos x="1223" y="1872"/>
                </a:cxn>
                <a:cxn ang="0">
                  <a:pos x="1162" y="1911"/>
                </a:cxn>
                <a:cxn ang="0">
                  <a:pos x="1094" y="1935"/>
                </a:cxn>
                <a:cxn ang="0">
                  <a:pos x="1020" y="1944"/>
                </a:cxn>
                <a:cxn ang="0">
                  <a:pos x="0" y="1944"/>
                </a:cxn>
              </a:cxnLst>
              <a:rect l="0" t="0" r="r" b="b"/>
              <a:pathLst>
                <a:path w="1344" h="1944">
                  <a:moveTo>
                    <a:pt x="0" y="0"/>
                  </a:moveTo>
                  <a:lnTo>
                    <a:pt x="1020" y="0"/>
                  </a:lnTo>
                  <a:lnTo>
                    <a:pt x="1094" y="8"/>
                  </a:lnTo>
                  <a:lnTo>
                    <a:pt x="1162" y="33"/>
                  </a:lnTo>
                  <a:lnTo>
                    <a:pt x="1223" y="71"/>
                  </a:lnTo>
                  <a:lnTo>
                    <a:pt x="1273" y="121"/>
                  </a:lnTo>
                  <a:lnTo>
                    <a:pt x="1311" y="181"/>
                  </a:lnTo>
                  <a:lnTo>
                    <a:pt x="1335" y="249"/>
                  </a:lnTo>
                  <a:lnTo>
                    <a:pt x="1344" y="324"/>
                  </a:lnTo>
                  <a:lnTo>
                    <a:pt x="1344" y="1620"/>
                  </a:lnTo>
                  <a:lnTo>
                    <a:pt x="1335" y="1694"/>
                  </a:lnTo>
                  <a:lnTo>
                    <a:pt x="1311" y="1762"/>
                  </a:lnTo>
                  <a:lnTo>
                    <a:pt x="1273" y="1822"/>
                  </a:lnTo>
                  <a:lnTo>
                    <a:pt x="1223" y="1872"/>
                  </a:lnTo>
                  <a:lnTo>
                    <a:pt x="1162" y="1911"/>
                  </a:lnTo>
                  <a:lnTo>
                    <a:pt x="1094" y="1935"/>
                  </a:lnTo>
                  <a:lnTo>
                    <a:pt x="1020" y="1944"/>
                  </a:lnTo>
                  <a:lnTo>
                    <a:pt x="0" y="1944"/>
                  </a:lnTo>
                </a:path>
              </a:pathLst>
            </a:custGeom>
            <a:noFill/>
            <a:ln w="12192">
              <a:solidFill>
                <a:srgbClr val="FFFFF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17421" name="AutoShape 13"/>
            <p:cNvSpPr>
              <a:spLocks/>
            </p:cNvSpPr>
            <p:nvPr/>
          </p:nvSpPr>
          <p:spPr bwMode="auto">
            <a:xfrm>
              <a:off x="1219" y="1953"/>
              <a:ext cx="2382" cy="5964"/>
            </a:xfrm>
            <a:custGeom>
              <a:avLst/>
              <a:gdLst/>
              <a:ahLst/>
              <a:cxnLst>
                <a:cxn ang="0">
                  <a:pos x="1081" y="4736"/>
                </a:cxn>
                <a:cxn ang="0">
                  <a:pos x="957" y="4786"/>
                </a:cxn>
                <a:cxn ang="0">
                  <a:pos x="995" y="4819"/>
                </a:cxn>
                <a:cxn ang="0">
                  <a:pos x="0" y="5950"/>
                </a:cxn>
                <a:cxn ang="0">
                  <a:pos x="15" y="5963"/>
                </a:cxn>
                <a:cxn ang="0">
                  <a:pos x="1010" y="4833"/>
                </a:cxn>
                <a:cxn ang="0">
                  <a:pos x="1047" y="4866"/>
                </a:cxn>
                <a:cxn ang="0">
                  <a:pos x="1063" y="4804"/>
                </a:cxn>
                <a:cxn ang="0">
                  <a:pos x="1081" y="4736"/>
                </a:cxn>
                <a:cxn ang="0">
                  <a:pos x="2381" y="16"/>
                </a:cxn>
                <a:cxn ang="0">
                  <a:pos x="2370" y="0"/>
                </a:cxn>
                <a:cxn ang="0">
                  <a:pos x="850" y="1042"/>
                </a:cxn>
                <a:cxn ang="0">
                  <a:pos x="821" y="1000"/>
                </a:cxn>
                <a:cxn ang="0">
                  <a:pos x="756" y="1118"/>
                </a:cxn>
                <a:cxn ang="0">
                  <a:pos x="889" y="1099"/>
                </a:cxn>
                <a:cxn ang="0">
                  <a:pos x="869" y="1069"/>
                </a:cxn>
                <a:cxn ang="0">
                  <a:pos x="861" y="1058"/>
                </a:cxn>
                <a:cxn ang="0">
                  <a:pos x="2381" y="16"/>
                </a:cxn>
              </a:cxnLst>
              <a:rect l="0" t="0" r="r" b="b"/>
              <a:pathLst>
                <a:path w="2382" h="5964">
                  <a:moveTo>
                    <a:pt x="1081" y="4736"/>
                  </a:moveTo>
                  <a:lnTo>
                    <a:pt x="957" y="4786"/>
                  </a:lnTo>
                  <a:lnTo>
                    <a:pt x="995" y="4819"/>
                  </a:lnTo>
                  <a:lnTo>
                    <a:pt x="0" y="5950"/>
                  </a:lnTo>
                  <a:lnTo>
                    <a:pt x="15" y="5963"/>
                  </a:lnTo>
                  <a:lnTo>
                    <a:pt x="1010" y="4833"/>
                  </a:lnTo>
                  <a:lnTo>
                    <a:pt x="1047" y="4866"/>
                  </a:lnTo>
                  <a:lnTo>
                    <a:pt x="1063" y="4804"/>
                  </a:lnTo>
                  <a:lnTo>
                    <a:pt x="1081" y="4736"/>
                  </a:lnTo>
                  <a:moveTo>
                    <a:pt x="2381" y="16"/>
                  </a:moveTo>
                  <a:lnTo>
                    <a:pt x="2370" y="0"/>
                  </a:lnTo>
                  <a:lnTo>
                    <a:pt x="850" y="1042"/>
                  </a:lnTo>
                  <a:lnTo>
                    <a:pt x="821" y="1000"/>
                  </a:lnTo>
                  <a:lnTo>
                    <a:pt x="756" y="1118"/>
                  </a:lnTo>
                  <a:lnTo>
                    <a:pt x="889" y="1099"/>
                  </a:lnTo>
                  <a:lnTo>
                    <a:pt x="869" y="1069"/>
                  </a:lnTo>
                  <a:lnTo>
                    <a:pt x="861" y="1058"/>
                  </a:lnTo>
                  <a:lnTo>
                    <a:pt x="2381" y="16"/>
                  </a:ln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grpSp>
      <p:sp>
        <p:nvSpPr>
          <p:cNvPr id="17422" name="Rectangle 14"/>
          <p:cNvSpPr>
            <a:spLocks noChangeArrowheads="1"/>
          </p:cNvSpPr>
          <p:nvPr/>
        </p:nvSpPr>
        <p:spPr bwMode="auto">
          <a:xfrm>
            <a:off x="3779912" y="908720"/>
            <a:ext cx="1259632" cy="2923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Arterial Inflow</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5" name="Rektangel 14"/>
          <p:cNvSpPr/>
          <p:nvPr/>
        </p:nvSpPr>
        <p:spPr>
          <a:xfrm>
            <a:off x="7092280" y="404664"/>
            <a:ext cx="1690014" cy="369332"/>
          </a:xfrm>
          <a:prstGeom prst="rect">
            <a:avLst/>
          </a:prstGeom>
        </p:spPr>
        <p:txBody>
          <a:bodyPr wrap="none">
            <a:spAutoFit/>
          </a:bodyPr>
          <a:lstStyle/>
          <a:p>
            <a:r>
              <a:rPr lang="en-US" dirty="0"/>
              <a:t>Normal Exercise</a:t>
            </a:r>
            <a:endParaRPr lang="da-DK" dirty="0"/>
          </a:p>
        </p:txBody>
      </p:sp>
      <p:sp>
        <p:nvSpPr>
          <p:cNvPr id="17423" name="Rectangle 15"/>
          <p:cNvSpPr>
            <a:spLocks noChangeArrowheads="1"/>
          </p:cNvSpPr>
          <p:nvPr/>
        </p:nvSpPr>
        <p:spPr bwMode="auto">
          <a:xfrm>
            <a:off x="1547664" y="5013176"/>
            <a:ext cx="1547664" cy="2923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Venous Outflow</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2"/>
          <p:cNvGrpSpPr>
            <a:grpSpLocks/>
          </p:cNvGrpSpPr>
          <p:nvPr/>
        </p:nvGrpSpPr>
        <p:grpSpPr bwMode="auto">
          <a:xfrm>
            <a:off x="1475656" y="0"/>
            <a:ext cx="6149975" cy="6513513"/>
            <a:chOff x="-10" y="0"/>
            <a:chExt cx="9684" cy="10257"/>
          </a:xfrm>
        </p:grpSpPr>
        <p:pic>
          <p:nvPicPr>
            <p:cNvPr id="18435" name="Picture 3"/>
            <p:cNvPicPr>
              <a:picLocks noChangeAspect="1" noChangeArrowheads="1"/>
            </p:cNvPicPr>
            <p:nvPr/>
          </p:nvPicPr>
          <p:blipFill>
            <a:blip r:embed="rId2" cstate="print"/>
            <a:srcRect/>
            <a:stretch>
              <a:fillRect/>
            </a:stretch>
          </p:blipFill>
          <p:spPr bwMode="auto">
            <a:xfrm>
              <a:off x="0" y="0"/>
              <a:ext cx="9674" cy="10256"/>
            </a:xfrm>
            <a:prstGeom prst="rect">
              <a:avLst/>
            </a:prstGeom>
            <a:noFill/>
            <a:ln w="9525">
              <a:noFill/>
              <a:miter lim="800000"/>
              <a:headEnd/>
              <a:tailEnd/>
            </a:ln>
          </p:spPr>
        </p:pic>
        <p:pic>
          <p:nvPicPr>
            <p:cNvPr id="18436" name="Picture 4"/>
            <p:cNvPicPr>
              <a:picLocks noChangeAspect="1" noChangeArrowheads="1"/>
            </p:cNvPicPr>
            <p:nvPr/>
          </p:nvPicPr>
          <p:blipFill>
            <a:blip r:embed="rId3" cstate="print"/>
            <a:srcRect/>
            <a:stretch>
              <a:fillRect/>
            </a:stretch>
          </p:blipFill>
          <p:spPr bwMode="auto">
            <a:xfrm>
              <a:off x="1975" y="4817"/>
              <a:ext cx="2487" cy="2682"/>
            </a:xfrm>
            <a:prstGeom prst="rect">
              <a:avLst/>
            </a:prstGeom>
            <a:noFill/>
            <a:ln w="9525">
              <a:noFill/>
              <a:miter lim="800000"/>
              <a:headEnd/>
              <a:tailEnd/>
            </a:ln>
          </p:spPr>
        </p:pic>
        <p:sp>
          <p:nvSpPr>
            <p:cNvPr id="18437" name="AutoShape 5"/>
            <p:cNvSpPr>
              <a:spLocks/>
            </p:cNvSpPr>
            <p:nvPr/>
          </p:nvSpPr>
          <p:spPr bwMode="auto">
            <a:xfrm>
              <a:off x="1139" y="2619"/>
              <a:ext cx="2514" cy="2858"/>
            </a:xfrm>
            <a:custGeom>
              <a:avLst/>
              <a:gdLst/>
              <a:ahLst/>
              <a:cxnLst>
                <a:cxn ang="0">
                  <a:pos x="409" y="0"/>
                </a:cxn>
                <a:cxn ang="0">
                  <a:pos x="0" y="352"/>
                </a:cxn>
                <a:cxn ang="0">
                  <a:pos x="1756" y="2391"/>
                </a:cxn>
                <a:cxn ang="0">
                  <a:pos x="1551" y="2567"/>
                </a:cxn>
                <a:cxn ang="0">
                  <a:pos x="2514" y="2858"/>
                </a:cxn>
                <a:cxn ang="0">
                  <a:pos x="2395" y="2039"/>
                </a:cxn>
                <a:cxn ang="0">
                  <a:pos x="2165" y="2039"/>
                </a:cxn>
                <a:cxn ang="0">
                  <a:pos x="409" y="0"/>
                </a:cxn>
                <a:cxn ang="0">
                  <a:pos x="2370" y="1863"/>
                </a:cxn>
                <a:cxn ang="0">
                  <a:pos x="2165" y="2039"/>
                </a:cxn>
                <a:cxn ang="0">
                  <a:pos x="2395" y="2039"/>
                </a:cxn>
                <a:cxn ang="0">
                  <a:pos x="2370" y="1863"/>
                </a:cxn>
              </a:cxnLst>
              <a:rect l="0" t="0" r="r" b="b"/>
              <a:pathLst>
                <a:path w="2514" h="2858">
                  <a:moveTo>
                    <a:pt x="409" y="0"/>
                  </a:moveTo>
                  <a:lnTo>
                    <a:pt x="0" y="352"/>
                  </a:lnTo>
                  <a:lnTo>
                    <a:pt x="1756" y="2391"/>
                  </a:lnTo>
                  <a:lnTo>
                    <a:pt x="1551" y="2567"/>
                  </a:lnTo>
                  <a:lnTo>
                    <a:pt x="2514" y="2858"/>
                  </a:lnTo>
                  <a:lnTo>
                    <a:pt x="2395" y="2039"/>
                  </a:lnTo>
                  <a:lnTo>
                    <a:pt x="2165" y="2039"/>
                  </a:lnTo>
                  <a:lnTo>
                    <a:pt x="409" y="0"/>
                  </a:lnTo>
                  <a:close/>
                  <a:moveTo>
                    <a:pt x="2370" y="1863"/>
                  </a:moveTo>
                  <a:lnTo>
                    <a:pt x="2165" y="2039"/>
                  </a:lnTo>
                  <a:lnTo>
                    <a:pt x="2395" y="2039"/>
                  </a:lnTo>
                  <a:lnTo>
                    <a:pt x="2370" y="186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18438" name="Freeform 6"/>
            <p:cNvSpPr>
              <a:spLocks/>
            </p:cNvSpPr>
            <p:nvPr/>
          </p:nvSpPr>
          <p:spPr bwMode="auto">
            <a:xfrm>
              <a:off x="1139" y="2619"/>
              <a:ext cx="2514" cy="2858"/>
            </a:xfrm>
            <a:custGeom>
              <a:avLst/>
              <a:gdLst/>
              <a:ahLst/>
              <a:cxnLst>
                <a:cxn ang="0">
                  <a:pos x="1551" y="2567"/>
                </a:cxn>
                <a:cxn ang="0">
                  <a:pos x="1756" y="2391"/>
                </a:cxn>
                <a:cxn ang="0">
                  <a:pos x="0" y="352"/>
                </a:cxn>
                <a:cxn ang="0">
                  <a:pos x="409" y="0"/>
                </a:cxn>
                <a:cxn ang="0">
                  <a:pos x="2165" y="2039"/>
                </a:cxn>
                <a:cxn ang="0">
                  <a:pos x="2370" y="1863"/>
                </a:cxn>
                <a:cxn ang="0">
                  <a:pos x="2514" y="2858"/>
                </a:cxn>
                <a:cxn ang="0">
                  <a:pos x="1551" y="2567"/>
                </a:cxn>
              </a:cxnLst>
              <a:rect l="0" t="0" r="r" b="b"/>
              <a:pathLst>
                <a:path w="2514" h="2858">
                  <a:moveTo>
                    <a:pt x="1551" y="2567"/>
                  </a:moveTo>
                  <a:lnTo>
                    <a:pt x="1756" y="2391"/>
                  </a:lnTo>
                  <a:lnTo>
                    <a:pt x="0" y="352"/>
                  </a:lnTo>
                  <a:lnTo>
                    <a:pt x="409" y="0"/>
                  </a:lnTo>
                  <a:lnTo>
                    <a:pt x="2165" y="2039"/>
                  </a:lnTo>
                  <a:lnTo>
                    <a:pt x="2370" y="1863"/>
                  </a:lnTo>
                  <a:lnTo>
                    <a:pt x="2514" y="2858"/>
                  </a:lnTo>
                  <a:lnTo>
                    <a:pt x="1551" y="2567"/>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18439" name="AutoShape 7"/>
            <p:cNvSpPr>
              <a:spLocks/>
            </p:cNvSpPr>
            <p:nvPr/>
          </p:nvSpPr>
          <p:spPr bwMode="auto">
            <a:xfrm>
              <a:off x="402" y="4286"/>
              <a:ext cx="3124" cy="3468"/>
            </a:xfrm>
            <a:custGeom>
              <a:avLst/>
              <a:gdLst/>
              <a:ahLst/>
              <a:cxnLst>
                <a:cxn ang="0">
                  <a:pos x="539" y="450"/>
                </a:cxn>
                <a:cxn ang="0">
                  <a:pos x="268" y="450"/>
                </a:cxn>
                <a:cxn ang="0">
                  <a:pos x="2974" y="3468"/>
                </a:cxn>
                <a:cxn ang="0">
                  <a:pos x="3124" y="3333"/>
                </a:cxn>
                <a:cxn ang="0">
                  <a:pos x="539" y="450"/>
                </a:cxn>
                <a:cxn ang="0">
                  <a:pos x="0" y="0"/>
                </a:cxn>
                <a:cxn ang="0">
                  <a:pos x="194" y="517"/>
                </a:cxn>
                <a:cxn ang="0">
                  <a:pos x="268" y="450"/>
                </a:cxn>
                <a:cxn ang="0">
                  <a:pos x="539" y="450"/>
                </a:cxn>
                <a:cxn ang="0">
                  <a:pos x="418" y="316"/>
                </a:cxn>
                <a:cxn ang="0">
                  <a:pos x="493" y="248"/>
                </a:cxn>
                <a:cxn ang="0">
                  <a:pos x="0" y="0"/>
                </a:cxn>
              </a:cxnLst>
              <a:rect l="0" t="0" r="r" b="b"/>
              <a:pathLst>
                <a:path w="3124" h="3468">
                  <a:moveTo>
                    <a:pt x="539" y="450"/>
                  </a:moveTo>
                  <a:lnTo>
                    <a:pt x="268" y="450"/>
                  </a:lnTo>
                  <a:lnTo>
                    <a:pt x="2974" y="3468"/>
                  </a:lnTo>
                  <a:lnTo>
                    <a:pt x="3124" y="3333"/>
                  </a:lnTo>
                  <a:lnTo>
                    <a:pt x="539" y="450"/>
                  </a:lnTo>
                  <a:close/>
                  <a:moveTo>
                    <a:pt x="0" y="0"/>
                  </a:moveTo>
                  <a:lnTo>
                    <a:pt x="194" y="517"/>
                  </a:lnTo>
                  <a:lnTo>
                    <a:pt x="268" y="450"/>
                  </a:lnTo>
                  <a:lnTo>
                    <a:pt x="539" y="450"/>
                  </a:lnTo>
                  <a:lnTo>
                    <a:pt x="418" y="316"/>
                  </a:lnTo>
                  <a:lnTo>
                    <a:pt x="493" y="248"/>
                  </a:lnTo>
                  <a:lnTo>
                    <a:pt x="0" y="0"/>
                  </a:lnTo>
                  <a:close/>
                </a:path>
              </a:pathLst>
            </a:custGeom>
            <a:solidFill>
              <a:srgbClr val="CF132B"/>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18440" name="Freeform 8"/>
            <p:cNvSpPr>
              <a:spLocks/>
            </p:cNvSpPr>
            <p:nvPr/>
          </p:nvSpPr>
          <p:spPr bwMode="auto">
            <a:xfrm>
              <a:off x="402" y="4286"/>
              <a:ext cx="3124" cy="3468"/>
            </a:xfrm>
            <a:custGeom>
              <a:avLst/>
              <a:gdLst/>
              <a:ahLst/>
              <a:cxnLst>
                <a:cxn ang="0">
                  <a:pos x="493" y="248"/>
                </a:cxn>
                <a:cxn ang="0">
                  <a:pos x="418" y="316"/>
                </a:cxn>
                <a:cxn ang="0">
                  <a:pos x="3124" y="3333"/>
                </a:cxn>
                <a:cxn ang="0">
                  <a:pos x="2974" y="3468"/>
                </a:cxn>
                <a:cxn ang="0">
                  <a:pos x="268" y="450"/>
                </a:cxn>
                <a:cxn ang="0">
                  <a:pos x="194" y="517"/>
                </a:cxn>
                <a:cxn ang="0">
                  <a:pos x="0" y="0"/>
                </a:cxn>
                <a:cxn ang="0">
                  <a:pos x="493" y="248"/>
                </a:cxn>
              </a:cxnLst>
              <a:rect l="0" t="0" r="r" b="b"/>
              <a:pathLst>
                <a:path w="3124" h="3468">
                  <a:moveTo>
                    <a:pt x="493" y="248"/>
                  </a:moveTo>
                  <a:lnTo>
                    <a:pt x="418" y="316"/>
                  </a:lnTo>
                  <a:lnTo>
                    <a:pt x="3124" y="3333"/>
                  </a:lnTo>
                  <a:lnTo>
                    <a:pt x="2974" y="3468"/>
                  </a:lnTo>
                  <a:lnTo>
                    <a:pt x="268" y="450"/>
                  </a:lnTo>
                  <a:lnTo>
                    <a:pt x="194" y="517"/>
                  </a:lnTo>
                  <a:lnTo>
                    <a:pt x="0" y="0"/>
                  </a:lnTo>
                  <a:lnTo>
                    <a:pt x="493" y="248"/>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18441" name="Picture 9"/>
            <p:cNvPicPr>
              <a:picLocks noChangeAspect="1" noChangeArrowheads="1"/>
            </p:cNvPicPr>
            <p:nvPr/>
          </p:nvPicPr>
          <p:blipFill>
            <a:blip r:embed="rId4" cstate="print"/>
            <a:srcRect/>
            <a:stretch>
              <a:fillRect/>
            </a:stretch>
          </p:blipFill>
          <p:spPr bwMode="auto">
            <a:xfrm>
              <a:off x="-10" y="1342"/>
              <a:ext cx="6430" cy="6575"/>
            </a:xfrm>
            <a:prstGeom prst="rect">
              <a:avLst/>
            </a:prstGeom>
            <a:noFill/>
            <a:ln w="9525">
              <a:noFill/>
              <a:miter lim="800000"/>
              <a:headEnd/>
              <a:tailEnd/>
            </a:ln>
          </p:spPr>
        </p:pic>
      </p:grpSp>
      <p:sp>
        <p:nvSpPr>
          <p:cNvPr id="18442" name="Rectangle 10"/>
          <p:cNvSpPr>
            <a:spLocks noChangeArrowheads="1"/>
          </p:cNvSpPr>
          <p:nvPr/>
        </p:nvSpPr>
        <p:spPr bwMode="auto">
          <a:xfrm>
            <a:off x="3851920" y="1052736"/>
            <a:ext cx="1259632" cy="2923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Arterial Inflow</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8443" name="Rectangle 11"/>
          <p:cNvSpPr>
            <a:spLocks noChangeArrowheads="1"/>
          </p:cNvSpPr>
          <p:nvPr/>
        </p:nvSpPr>
        <p:spPr bwMode="auto">
          <a:xfrm>
            <a:off x="4788024" y="1772816"/>
            <a:ext cx="1403648" cy="2923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Pneumatic Cuff</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8444" name="Rectangle 12"/>
          <p:cNvSpPr>
            <a:spLocks noChangeArrowheads="1"/>
          </p:cNvSpPr>
          <p:nvPr/>
        </p:nvSpPr>
        <p:spPr bwMode="auto">
          <a:xfrm>
            <a:off x="971600" y="5013176"/>
            <a:ext cx="1331640" cy="2923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Pneumatic Cuff</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13" name="image7.png"/>
          <p:cNvPicPr/>
          <p:nvPr/>
        </p:nvPicPr>
        <p:blipFill>
          <a:blip r:embed="rId5" cstate="print"/>
          <a:stretch>
            <a:fillRect/>
          </a:stretch>
        </p:blipFill>
        <p:spPr>
          <a:xfrm>
            <a:off x="6732240" y="3789040"/>
            <a:ext cx="2083981" cy="2732568"/>
          </a:xfrm>
          <a:prstGeom prst="rect">
            <a:avLst/>
          </a:prstGeom>
        </p:spPr>
      </p:pic>
      <p:sp>
        <p:nvSpPr>
          <p:cNvPr id="14" name="Rektangel 13"/>
          <p:cNvSpPr/>
          <p:nvPr/>
        </p:nvSpPr>
        <p:spPr>
          <a:xfrm>
            <a:off x="6588224" y="188640"/>
            <a:ext cx="2283510" cy="369332"/>
          </a:xfrm>
          <a:prstGeom prst="rect">
            <a:avLst/>
          </a:prstGeom>
        </p:spPr>
        <p:txBody>
          <a:bodyPr wrap="none">
            <a:spAutoFit/>
          </a:bodyPr>
          <a:lstStyle/>
          <a:p>
            <a:r>
              <a:rPr lang="en-US" dirty="0"/>
              <a:t>Blood Flow Restriction</a:t>
            </a:r>
            <a:endParaRPr lang="da-DK"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2"/>
          <p:cNvGrpSpPr>
            <a:grpSpLocks/>
          </p:cNvGrpSpPr>
          <p:nvPr/>
        </p:nvGrpSpPr>
        <p:grpSpPr bwMode="auto">
          <a:xfrm>
            <a:off x="1497013" y="0"/>
            <a:ext cx="6149975" cy="6513513"/>
            <a:chOff x="-10" y="0"/>
            <a:chExt cx="9684" cy="10257"/>
          </a:xfrm>
        </p:grpSpPr>
        <p:pic>
          <p:nvPicPr>
            <p:cNvPr id="19459" name="Picture 3"/>
            <p:cNvPicPr>
              <a:picLocks noChangeAspect="1" noChangeArrowheads="1"/>
            </p:cNvPicPr>
            <p:nvPr/>
          </p:nvPicPr>
          <p:blipFill>
            <a:blip r:embed="rId2" cstate="print"/>
            <a:srcRect/>
            <a:stretch>
              <a:fillRect/>
            </a:stretch>
          </p:blipFill>
          <p:spPr bwMode="auto">
            <a:xfrm>
              <a:off x="0" y="0"/>
              <a:ext cx="9674" cy="10256"/>
            </a:xfrm>
            <a:prstGeom prst="rect">
              <a:avLst/>
            </a:prstGeom>
            <a:noFill/>
            <a:ln w="9525">
              <a:noFill/>
              <a:miter lim="800000"/>
              <a:headEnd/>
              <a:tailEnd/>
            </a:ln>
          </p:spPr>
        </p:pic>
        <p:pic>
          <p:nvPicPr>
            <p:cNvPr id="19460" name="Picture 4"/>
            <p:cNvPicPr>
              <a:picLocks noChangeAspect="1" noChangeArrowheads="1"/>
            </p:cNvPicPr>
            <p:nvPr/>
          </p:nvPicPr>
          <p:blipFill>
            <a:blip r:embed="rId3" cstate="print"/>
            <a:srcRect/>
            <a:stretch>
              <a:fillRect/>
            </a:stretch>
          </p:blipFill>
          <p:spPr bwMode="auto">
            <a:xfrm>
              <a:off x="1975" y="4817"/>
              <a:ext cx="2487" cy="2682"/>
            </a:xfrm>
            <a:prstGeom prst="rect">
              <a:avLst/>
            </a:prstGeom>
            <a:noFill/>
            <a:ln w="9525">
              <a:noFill/>
              <a:miter lim="800000"/>
              <a:headEnd/>
              <a:tailEnd/>
            </a:ln>
          </p:spPr>
        </p:pic>
        <p:pic>
          <p:nvPicPr>
            <p:cNvPr id="19461" name="Picture 5"/>
            <p:cNvPicPr>
              <a:picLocks noChangeAspect="1" noChangeArrowheads="1"/>
            </p:cNvPicPr>
            <p:nvPr/>
          </p:nvPicPr>
          <p:blipFill>
            <a:blip r:embed="rId4" cstate="print"/>
            <a:srcRect/>
            <a:stretch>
              <a:fillRect/>
            </a:stretch>
          </p:blipFill>
          <p:spPr bwMode="auto">
            <a:xfrm>
              <a:off x="-10" y="1342"/>
              <a:ext cx="6430" cy="6575"/>
            </a:xfrm>
            <a:prstGeom prst="rect">
              <a:avLst/>
            </a:prstGeom>
            <a:noFill/>
            <a:ln w="9525">
              <a:noFill/>
              <a:miter lim="800000"/>
              <a:headEnd/>
              <a:tailEnd/>
            </a:ln>
          </p:spPr>
        </p:pic>
      </p:grpSp>
      <p:sp>
        <p:nvSpPr>
          <p:cNvPr id="19462" name="Rectangle 6"/>
          <p:cNvSpPr>
            <a:spLocks noChangeArrowheads="1"/>
          </p:cNvSpPr>
          <p:nvPr/>
        </p:nvSpPr>
        <p:spPr bwMode="auto">
          <a:xfrm>
            <a:off x="3779912" y="908720"/>
            <a:ext cx="1475656" cy="2923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Arterial Inflow</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9463" name="Rectangle 7"/>
          <p:cNvSpPr>
            <a:spLocks noChangeArrowheads="1"/>
          </p:cNvSpPr>
          <p:nvPr/>
        </p:nvSpPr>
        <p:spPr bwMode="auto">
          <a:xfrm>
            <a:off x="4644008" y="1772816"/>
            <a:ext cx="1619672" cy="2923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Pneumatic Cuff</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9465"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a-DK"/>
          </a:p>
        </p:txBody>
      </p:sp>
      <p:pic>
        <p:nvPicPr>
          <p:cNvPr id="19464" name="image9.png"/>
          <p:cNvPicPr>
            <a:picLocks noChangeAspect="1" noChangeArrowheads="1"/>
          </p:cNvPicPr>
          <p:nvPr/>
        </p:nvPicPr>
        <p:blipFill>
          <a:blip r:embed="rId5" cstate="print"/>
          <a:srcRect/>
          <a:stretch>
            <a:fillRect/>
          </a:stretch>
        </p:blipFill>
        <p:spPr bwMode="auto">
          <a:xfrm>
            <a:off x="6707187" y="3933056"/>
            <a:ext cx="2436813" cy="2730500"/>
          </a:xfrm>
          <a:prstGeom prst="rect">
            <a:avLst/>
          </a:prstGeom>
          <a:noFill/>
        </p:spPr>
      </p:pic>
      <p:sp>
        <p:nvSpPr>
          <p:cNvPr id="19466" name="Rectangle 10"/>
          <p:cNvSpPr>
            <a:spLocks noChangeArrowheads="1"/>
          </p:cNvSpPr>
          <p:nvPr/>
        </p:nvSpPr>
        <p:spPr bwMode="auto">
          <a:xfrm>
            <a:off x="1331640" y="5157192"/>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Venous Outflow</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9467" name="Rectangle 11"/>
          <p:cNvSpPr>
            <a:spLocks noChangeArrowheads="1"/>
          </p:cNvSpPr>
          <p:nvPr/>
        </p:nvSpPr>
        <p:spPr bwMode="auto">
          <a:xfrm>
            <a:off x="5796136" y="18864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700" b="0" i="0" u="none" strike="noStrike" cap="none" normalizeH="0" baseline="0" dirty="0">
                <a:ln>
                  <a:noFill/>
                </a:ln>
                <a:solidFill>
                  <a:schemeClr val="tx1"/>
                </a:solidFill>
                <a:effectLst/>
                <a:latin typeface="Calibri Light" pitchFamily="34" charset="0"/>
                <a:ea typeface="Calibri" pitchFamily="34" charset="0"/>
                <a:cs typeface="Calibri Light" pitchFamily="34" charset="0"/>
              </a:rPr>
              <a:t>Blood Flow Restriction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700" b="0" i="0" u="none" strike="noStrike" cap="none" normalizeH="0" baseline="0" dirty="0">
                <a:ln>
                  <a:noFill/>
                </a:ln>
                <a:solidFill>
                  <a:schemeClr val="tx1"/>
                </a:solidFill>
                <a:effectLst/>
                <a:latin typeface="Calibri Light" pitchFamily="34" charset="0"/>
                <a:ea typeface="Calibri" pitchFamily="34" charset="0"/>
                <a:cs typeface="Calibri Light" pitchFamily="34" charset="0"/>
              </a:rPr>
              <a:t>(Arterial Occlusion)</a:t>
            </a:r>
            <a:r>
              <a:rPr kumimoji="0" lang="da-DK" sz="800" b="0" i="0" u="none" strike="noStrike" cap="none" normalizeH="0" baseline="0" dirty="0">
                <a:ln>
                  <a:noFill/>
                </a:ln>
                <a:solidFill>
                  <a:schemeClr val="tx1"/>
                </a:solidFill>
                <a:effectLst/>
                <a:latin typeface="Arial" pitchFamily="34" charset="0"/>
                <a:cs typeface="Arial" pitchFamily="34" charset="0"/>
              </a:rPr>
              <a:t> </a:t>
            </a:r>
            <a:endParaRPr kumimoji="0" lang="da-DK"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image11.png"/>
          <p:cNvPicPr>
            <a:picLocks noChangeAspect="1" noChangeArrowheads="1"/>
          </p:cNvPicPr>
          <p:nvPr/>
        </p:nvPicPr>
        <p:blipFill>
          <a:blip r:embed="rId2" cstate="print"/>
          <a:srcRect/>
          <a:stretch>
            <a:fillRect/>
          </a:stretch>
        </p:blipFill>
        <p:spPr bwMode="auto">
          <a:xfrm>
            <a:off x="6853237" y="3933056"/>
            <a:ext cx="2290763" cy="2730500"/>
          </a:xfrm>
          <a:prstGeom prst="rect">
            <a:avLst/>
          </a:prstGeom>
          <a:noFill/>
        </p:spPr>
      </p:pic>
      <p:grpSp>
        <p:nvGrpSpPr>
          <p:cNvPr id="20482" name="Group 2"/>
          <p:cNvGrpSpPr>
            <a:grpSpLocks/>
          </p:cNvGrpSpPr>
          <p:nvPr/>
        </p:nvGrpSpPr>
        <p:grpSpPr bwMode="auto">
          <a:xfrm>
            <a:off x="1497013" y="457200"/>
            <a:ext cx="6149975" cy="6513513"/>
            <a:chOff x="-10" y="0"/>
            <a:chExt cx="9684" cy="10257"/>
          </a:xfrm>
        </p:grpSpPr>
        <p:pic>
          <p:nvPicPr>
            <p:cNvPr id="20491" name="Picture 11"/>
            <p:cNvPicPr>
              <a:picLocks noChangeAspect="1" noChangeArrowheads="1"/>
            </p:cNvPicPr>
            <p:nvPr/>
          </p:nvPicPr>
          <p:blipFill>
            <a:blip r:embed="rId3" cstate="print"/>
            <a:srcRect/>
            <a:stretch>
              <a:fillRect/>
            </a:stretch>
          </p:blipFill>
          <p:spPr bwMode="auto">
            <a:xfrm>
              <a:off x="0" y="0"/>
              <a:ext cx="9674" cy="10256"/>
            </a:xfrm>
            <a:prstGeom prst="rect">
              <a:avLst/>
            </a:prstGeom>
            <a:noFill/>
          </p:spPr>
        </p:pic>
        <p:sp>
          <p:nvSpPr>
            <p:cNvPr id="20490" name="AutoShape 10"/>
            <p:cNvSpPr>
              <a:spLocks/>
            </p:cNvSpPr>
            <p:nvPr/>
          </p:nvSpPr>
          <p:spPr bwMode="auto">
            <a:xfrm>
              <a:off x="1965" y="3544"/>
              <a:ext cx="1668" cy="1913"/>
            </a:xfrm>
            <a:custGeom>
              <a:avLst/>
              <a:gdLst/>
              <a:ahLst/>
              <a:cxnLst>
                <a:cxn ang="0">
                  <a:pos x="158" y="0"/>
                </a:cxn>
                <a:cxn ang="0">
                  <a:pos x="0" y="137"/>
                </a:cxn>
                <a:cxn ang="0">
                  <a:pos x="1374" y="1733"/>
                </a:cxn>
                <a:cxn ang="0">
                  <a:pos x="1295" y="1801"/>
                </a:cxn>
                <a:cxn ang="0">
                  <a:pos x="1667" y="1913"/>
                </a:cxn>
                <a:cxn ang="0">
                  <a:pos x="1621" y="1596"/>
                </a:cxn>
                <a:cxn ang="0">
                  <a:pos x="1532" y="1596"/>
                </a:cxn>
                <a:cxn ang="0">
                  <a:pos x="158" y="0"/>
                </a:cxn>
                <a:cxn ang="0">
                  <a:pos x="1611" y="1528"/>
                </a:cxn>
                <a:cxn ang="0">
                  <a:pos x="1532" y="1596"/>
                </a:cxn>
                <a:cxn ang="0">
                  <a:pos x="1621" y="1596"/>
                </a:cxn>
                <a:cxn ang="0">
                  <a:pos x="1611" y="1528"/>
                </a:cxn>
              </a:cxnLst>
              <a:rect l="0" t="0" r="r" b="b"/>
              <a:pathLst>
                <a:path w="1668" h="1913">
                  <a:moveTo>
                    <a:pt x="158" y="0"/>
                  </a:moveTo>
                  <a:lnTo>
                    <a:pt x="0" y="137"/>
                  </a:lnTo>
                  <a:lnTo>
                    <a:pt x="1374" y="1733"/>
                  </a:lnTo>
                  <a:lnTo>
                    <a:pt x="1295" y="1801"/>
                  </a:lnTo>
                  <a:lnTo>
                    <a:pt x="1667" y="1913"/>
                  </a:lnTo>
                  <a:lnTo>
                    <a:pt x="1621" y="1596"/>
                  </a:lnTo>
                  <a:lnTo>
                    <a:pt x="1532" y="1596"/>
                  </a:lnTo>
                  <a:lnTo>
                    <a:pt x="158" y="0"/>
                  </a:lnTo>
                  <a:close/>
                  <a:moveTo>
                    <a:pt x="1611" y="1528"/>
                  </a:moveTo>
                  <a:lnTo>
                    <a:pt x="1532" y="1596"/>
                  </a:lnTo>
                  <a:lnTo>
                    <a:pt x="1621" y="1596"/>
                  </a:lnTo>
                  <a:lnTo>
                    <a:pt x="1611" y="1528"/>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0489" name="Freeform 9"/>
            <p:cNvSpPr>
              <a:spLocks/>
            </p:cNvSpPr>
            <p:nvPr/>
          </p:nvSpPr>
          <p:spPr bwMode="auto">
            <a:xfrm>
              <a:off x="1965" y="3544"/>
              <a:ext cx="1668" cy="1913"/>
            </a:xfrm>
            <a:custGeom>
              <a:avLst/>
              <a:gdLst/>
              <a:ahLst/>
              <a:cxnLst>
                <a:cxn ang="0">
                  <a:pos x="1295" y="1801"/>
                </a:cxn>
                <a:cxn ang="0">
                  <a:pos x="1374" y="1733"/>
                </a:cxn>
                <a:cxn ang="0">
                  <a:pos x="0" y="137"/>
                </a:cxn>
                <a:cxn ang="0">
                  <a:pos x="158" y="0"/>
                </a:cxn>
                <a:cxn ang="0">
                  <a:pos x="1532" y="1596"/>
                </a:cxn>
                <a:cxn ang="0">
                  <a:pos x="1611" y="1528"/>
                </a:cxn>
                <a:cxn ang="0">
                  <a:pos x="1667" y="1913"/>
                </a:cxn>
                <a:cxn ang="0">
                  <a:pos x="1295" y="1801"/>
                </a:cxn>
              </a:cxnLst>
              <a:rect l="0" t="0" r="r" b="b"/>
              <a:pathLst>
                <a:path w="1668" h="1913">
                  <a:moveTo>
                    <a:pt x="1295" y="1801"/>
                  </a:moveTo>
                  <a:lnTo>
                    <a:pt x="1374" y="1733"/>
                  </a:lnTo>
                  <a:lnTo>
                    <a:pt x="0" y="137"/>
                  </a:lnTo>
                  <a:lnTo>
                    <a:pt x="158" y="0"/>
                  </a:lnTo>
                  <a:lnTo>
                    <a:pt x="1532" y="1596"/>
                  </a:lnTo>
                  <a:lnTo>
                    <a:pt x="1611" y="1528"/>
                  </a:lnTo>
                  <a:lnTo>
                    <a:pt x="1667" y="1913"/>
                  </a:lnTo>
                  <a:lnTo>
                    <a:pt x="1295" y="1801"/>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0488" name="AutoShape 8"/>
            <p:cNvSpPr>
              <a:spLocks/>
            </p:cNvSpPr>
            <p:nvPr/>
          </p:nvSpPr>
          <p:spPr bwMode="auto">
            <a:xfrm>
              <a:off x="1139" y="2619"/>
              <a:ext cx="1794" cy="2021"/>
            </a:xfrm>
            <a:custGeom>
              <a:avLst/>
              <a:gdLst/>
              <a:ahLst/>
              <a:cxnLst>
                <a:cxn ang="0">
                  <a:pos x="409" y="0"/>
                </a:cxn>
                <a:cxn ang="0">
                  <a:pos x="0" y="352"/>
                </a:cxn>
                <a:cxn ang="0">
                  <a:pos x="1035" y="1554"/>
                </a:cxn>
                <a:cxn ang="0">
                  <a:pos x="831" y="1731"/>
                </a:cxn>
                <a:cxn ang="0">
                  <a:pos x="1793" y="2021"/>
                </a:cxn>
                <a:cxn ang="0">
                  <a:pos x="1675" y="1202"/>
                </a:cxn>
                <a:cxn ang="0">
                  <a:pos x="1444" y="1202"/>
                </a:cxn>
                <a:cxn ang="0">
                  <a:pos x="409" y="0"/>
                </a:cxn>
                <a:cxn ang="0">
                  <a:pos x="1649" y="1026"/>
                </a:cxn>
                <a:cxn ang="0">
                  <a:pos x="1444" y="1202"/>
                </a:cxn>
                <a:cxn ang="0">
                  <a:pos x="1675" y="1202"/>
                </a:cxn>
                <a:cxn ang="0">
                  <a:pos x="1649" y="1026"/>
                </a:cxn>
              </a:cxnLst>
              <a:rect l="0" t="0" r="r" b="b"/>
              <a:pathLst>
                <a:path w="1794" h="2021">
                  <a:moveTo>
                    <a:pt x="409" y="0"/>
                  </a:moveTo>
                  <a:lnTo>
                    <a:pt x="0" y="352"/>
                  </a:lnTo>
                  <a:lnTo>
                    <a:pt x="1035" y="1554"/>
                  </a:lnTo>
                  <a:lnTo>
                    <a:pt x="831" y="1731"/>
                  </a:lnTo>
                  <a:lnTo>
                    <a:pt x="1793" y="2021"/>
                  </a:lnTo>
                  <a:lnTo>
                    <a:pt x="1675" y="1202"/>
                  </a:lnTo>
                  <a:lnTo>
                    <a:pt x="1444" y="1202"/>
                  </a:lnTo>
                  <a:lnTo>
                    <a:pt x="409" y="0"/>
                  </a:lnTo>
                  <a:close/>
                  <a:moveTo>
                    <a:pt x="1649" y="1026"/>
                  </a:moveTo>
                  <a:lnTo>
                    <a:pt x="1444" y="1202"/>
                  </a:lnTo>
                  <a:lnTo>
                    <a:pt x="1675" y="1202"/>
                  </a:lnTo>
                  <a:lnTo>
                    <a:pt x="1649" y="1026"/>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0487" name="Freeform 7"/>
            <p:cNvSpPr>
              <a:spLocks/>
            </p:cNvSpPr>
            <p:nvPr/>
          </p:nvSpPr>
          <p:spPr bwMode="auto">
            <a:xfrm>
              <a:off x="1139" y="2619"/>
              <a:ext cx="1794" cy="2021"/>
            </a:xfrm>
            <a:custGeom>
              <a:avLst/>
              <a:gdLst/>
              <a:ahLst/>
              <a:cxnLst>
                <a:cxn ang="0">
                  <a:pos x="831" y="1731"/>
                </a:cxn>
                <a:cxn ang="0">
                  <a:pos x="1035" y="1554"/>
                </a:cxn>
                <a:cxn ang="0">
                  <a:pos x="0" y="352"/>
                </a:cxn>
                <a:cxn ang="0">
                  <a:pos x="409" y="0"/>
                </a:cxn>
                <a:cxn ang="0">
                  <a:pos x="1444" y="1202"/>
                </a:cxn>
                <a:cxn ang="0">
                  <a:pos x="1649" y="1026"/>
                </a:cxn>
                <a:cxn ang="0">
                  <a:pos x="1793" y="2021"/>
                </a:cxn>
                <a:cxn ang="0">
                  <a:pos x="831" y="1731"/>
                </a:cxn>
              </a:cxnLst>
              <a:rect l="0" t="0" r="r" b="b"/>
              <a:pathLst>
                <a:path w="1794" h="2021">
                  <a:moveTo>
                    <a:pt x="831" y="1731"/>
                  </a:moveTo>
                  <a:lnTo>
                    <a:pt x="1035" y="1554"/>
                  </a:lnTo>
                  <a:lnTo>
                    <a:pt x="0" y="352"/>
                  </a:lnTo>
                  <a:lnTo>
                    <a:pt x="409" y="0"/>
                  </a:lnTo>
                  <a:lnTo>
                    <a:pt x="1444" y="1202"/>
                  </a:lnTo>
                  <a:lnTo>
                    <a:pt x="1649" y="1026"/>
                  </a:lnTo>
                  <a:lnTo>
                    <a:pt x="1793" y="2021"/>
                  </a:lnTo>
                  <a:lnTo>
                    <a:pt x="831" y="1731"/>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0486" name="AutoShape 6"/>
            <p:cNvSpPr>
              <a:spLocks/>
            </p:cNvSpPr>
            <p:nvPr/>
          </p:nvSpPr>
          <p:spPr bwMode="auto">
            <a:xfrm>
              <a:off x="1131" y="5118"/>
              <a:ext cx="2381" cy="2640"/>
            </a:xfrm>
            <a:custGeom>
              <a:avLst/>
              <a:gdLst/>
              <a:ahLst/>
              <a:cxnLst>
                <a:cxn ang="0">
                  <a:pos x="505" y="422"/>
                </a:cxn>
                <a:cxn ang="0">
                  <a:pos x="252" y="422"/>
                </a:cxn>
                <a:cxn ang="0">
                  <a:pos x="2241" y="2640"/>
                </a:cxn>
                <a:cxn ang="0">
                  <a:pos x="2381" y="2514"/>
                </a:cxn>
                <a:cxn ang="0">
                  <a:pos x="505" y="422"/>
                </a:cxn>
                <a:cxn ang="0">
                  <a:pos x="0" y="0"/>
                </a:cxn>
                <a:cxn ang="0">
                  <a:pos x="181" y="484"/>
                </a:cxn>
                <a:cxn ang="0">
                  <a:pos x="252" y="422"/>
                </a:cxn>
                <a:cxn ang="0">
                  <a:pos x="505" y="422"/>
                </a:cxn>
                <a:cxn ang="0">
                  <a:pos x="392" y="296"/>
                </a:cxn>
                <a:cxn ang="0">
                  <a:pos x="462" y="233"/>
                </a:cxn>
                <a:cxn ang="0">
                  <a:pos x="0" y="0"/>
                </a:cxn>
              </a:cxnLst>
              <a:rect l="0" t="0" r="r" b="b"/>
              <a:pathLst>
                <a:path w="2381" h="2640">
                  <a:moveTo>
                    <a:pt x="505" y="422"/>
                  </a:moveTo>
                  <a:lnTo>
                    <a:pt x="252" y="422"/>
                  </a:lnTo>
                  <a:lnTo>
                    <a:pt x="2241" y="2640"/>
                  </a:lnTo>
                  <a:lnTo>
                    <a:pt x="2381" y="2514"/>
                  </a:lnTo>
                  <a:lnTo>
                    <a:pt x="505" y="422"/>
                  </a:lnTo>
                  <a:close/>
                  <a:moveTo>
                    <a:pt x="0" y="0"/>
                  </a:moveTo>
                  <a:lnTo>
                    <a:pt x="181" y="484"/>
                  </a:lnTo>
                  <a:lnTo>
                    <a:pt x="252" y="422"/>
                  </a:lnTo>
                  <a:lnTo>
                    <a:pt x="505" y="422"/>
                  </a:lnTo>
                  <a:lnTo>
                    <a:pt x="392" y="296"/>
                  </a:lnTo>
                  <a:lnTo>
                    <a:pt x="462" y="233"/>
                  </a:lnTo>
                  <a:lnTo>
                    <a:pt x="0" y="0"/>
                  </a:lnTo>
                  <a:close/>
                </a:path>
              </a:pathLst>
            </a:custGeom>
            <a:solidFill>
              <a:srgbClr val="CF132B"/>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0485" name="Freeform 5"/>
            <p:cNvSpPr>
              <a:spLocks/>
            </p:cNvSpPr>
            <p:nvPr/>
          </p:nvSpPr>
          <p:spPr bwMode="auto">
            <a:xfrm>
              <a:off x="1131" y="5118"/>
              <a:ext cx="2381" cy="2640"/>
            </a:xfrm>
            <a:custGeom>
              <a:avLst/>
              <a:gdLst/>
              <a:ahLst/>
              <a:cxnLst>
                <a:cxn ang="0">
                  <a:pos x="462" y="233"/>
                </a:cxn>
                <a:cxn ang="0">
                  <a:pos x="392" y="296"/>
                </a:cxn>
                <a:cxn ang="0">
                  <a:pos x="2381" y="2514"/>
                </a:cxn>
                <a:cxn ang="0">
                  <a:pos x="2241" y="2640"/>
                </a:cxn>
                <a:cxn ang="0">
                  <a:pos x="252" y="422"/>
                </a:cxn>
                <a:cxn ang="0">
                  <a:pos x="181" y="484"/>
                </a:cxn>
                <a:cxn ang="0">
                  <a:pos x="0" y="0"/>
                </a:cxn>
                <a:cxn ang="0">
                  <a:pos x="462" y="233"/>
                </a:cxn>
              </a:cxnLst>
              <a:rect l="0" t="0" r="r" b="b"/>
              <a:pathLst>
                <a:path w="2381" h="2640">
                  <a:moveTo>
                    <a:pt x="462" y="233"/>
                  </a:moveTo>
                  <a:lnTo>
                    <a:pt x="392" y="296"/>
                  </a:lnTo>
                  <a:lnTo>
                    <a:pt x="2381" y="2514"/>
                  </a:lnTo>
                  <a:lnTo>
                    <a:pt x="2241" y="2640"/>
                  </a:lnTo>
                  <a:lnTo>
                    <a:pt x="252" y="422"/>
                  </a:lnTo>
                  <a:lnTo>
                    <a:pt x="181" y="484"/>
                  </a:lnTo>
                  <a:lnTo>
                    <a:pt x="0" y="0"/>
                  </a:lnTo>
                  <a:lnTo>
                    <a:pt x="462" y="233"/>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20484" name="Picture 4"/>
            <p:cNvPicPr>
              <a:picLocks noChangeAspect="1" noChangeArrowheads="1"/>
            </p:cNvPicPr>
            <p:nvPr/>
          </p:nvPicPr>
          <p:blipFill>
            <a:blip r:embed="rId4" cstate="print"/>
            <a:srcRect/>
            <a:stretch>
              <a:fillRect/>
            </a:stretch>
          </p:blipFill>
          <p:spPr bwMode="auto">
            <a:xfrm>
              <a:off x="1975" y="4817"/>
              <a:ext cx="2487" cy="2682"/>
            </a:xfrm>
            <a:prstGeom prst="rect">
              <a:avLst/>
            </a:prstGeom>
            <a:noFill/>
          </p:spPr>
        </p:pic>
        <p:pic>
          <p:nvPicPr>
            <p:cNvPr id="20483" name="Picture 3"/>
            <p:cNvPicPr>
              <a:picLocks noChangeAspect="1" noChangeArrowheads="1"/>
            </p:cNvPicPr>
            <p:nvPr/>
          </p:nvPicPr>
          <p:blipFill>
            <a:blip r:embed="rId5" cstate="print"/>
            <a:srcRect/>
            <a:stretch>
              <a:fillRect/>
            </a:stretch>
          </p:blipFill>
          <p:spPr bwMode="auto">
            <a:xfrm>
              <a:off x="-10" y="1342"/>
              <a:ext cx="6430" cy="6575"/>
            </a:xfrm>
            <a:prstGeom prst="rect">
              <a:avLst/>
            </a:prstGeom>
            <a:noFill/>
          </p:spPr>
        </p:pic>
      </p:grpSp>
      <p:sp>
        <p:nvSpPr>
          <p:cNvPr id="20493" name="Rectangle 13"/>
          <p:cNvSpPr>
            <a:spLocks noChangeArrowheads="1"/>
          </p:cNvSpPr>
          <p:nvPr/>
        </p:nvSpPr>
        <p:spPr bwMode="auto">
          <a:xfrm>
            <a:off x="4499992" y="2276872"/>
            <a:ext cx="1728192" cy="5693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Pneumatic Cuff</a:t>
            </a: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sz="1800" b="0" i="0" u="none" strike="noStrike" cap="none" normalizeH="0" baseline="0" dirty="0">
              <a:ln>
                <a:noFill/>
              </a:ln>
              <a:solidFill>
                <a:schemeClr val="tx1"/>
              </a:solidFill>
              <a:effectLst/>
              <a:latin typeface="Arial" pitchFamily="34" charset="0"/>
              <a:cs typeface="Arial" pitchFamily="34" charset="0"/>
            </a:endParaRPr>
          </a:p>
        </p:txBody>
      </p:sp>
      <p:sp>
        <p:nvSpPr>
          <p:cNvPr id="20494" name="Rectangle 14"/>
          <p:cNvSpPr>
            <a:spLocks noChangeArrowheads="1"/>
          </p:cNvSpPr>
          <p:nvPr/>
        </p:nvSpPr>
        <p:spPr bwMode="auto">
          <a:xfrm>
            <a:off x="1043608" y="5517232"/>
            <a:ext cx="2232248" cy="5693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Venous Outflow</a:t>
            </a: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sz="1800" b="0" i="0" u="none" strike="noStrike" cap="none" normalizeH="0" baseline="0" dirty="0">
              <a:ln>
                <a:noFill/>
              </a:ln>
              <a:solidFill>
                <a:schemeClr val="tx1"/>
              </a:solidFill>
              <a:effectLst/>
              <a:latin typeface="Arial" pitchFamily="34" charset="0"/>
              <a:cs typeface="Arial" pitchFamily="34" charset="0"/>
            </a:endParaRPr>
          </a:p>
        </p:txBody>
      </p:sp>
      <p:sp>
        <p:nvSpPr>
          <p:cNvPr id="30" name="Rektangel 29"/>
          <p:cNvSpPr/>
          <p:nvPr/>
        </p:nvSpPr>
        <p:spPr>
          <a:xfrm>
            <a:off x="3347864" y="1314926"/>
            <a:ext cx="1114408" cy="276999"/>
          </a:xfrm>
          <a:prstGeom prst="rect">
            <a:avLst/>
          </a:prstGeom>
        </p:spPr>
        <p:txBody>
          <a:bodyPr wrap="none" anchor="ctr">
            <a:spAutoFit/>
          </a:bodyPr>
          <a:lstStyle/>
          <a:p>
            <a:pPr lvl="0" fontAlgn="base">
              <a:spcBef>
                <a:spcPct val="0"/>
              </a:spcBef>
              <a:spcAft>
                <a:spcPct val="0"/>
              </a:spcAft>
            </a:pPr>
            <a:r>
              <a:rPr kumimoji="0" lang="en-US" sz="1200" b="0" i="0" u="none" strike="noStrike" cap="none" normalizeH="0" baseline="0" dirty="0">
                <a:ln>
                  <a:noFill/>
                </a:ln>
                <a:solidFill>
                  <a:schemeClr val="tx1"/>
                </a:solidFill>
                <a:effectLst/>
                <a:latin typeface="Arial" pitchFamily="34" charset="0"/>
                <a:ea typeface="Calibri" pitchFamily="34" charset="0"/>
                <a:cs typeface="Arial" pitchFamily="34" charset="0"/>
              </a:rPr>
              <a:t>Arterial Inflow</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31" name="Rektangel 30"/>
          <p:cNvSpPr/>
          <p:nvPr/>
        </p:nvSpPr>
        <p:spPr>
          <a:xfrm>
            <a:off x="5148064" y="255712"/>
            <a:ext cx="5400600" cy="523220"/>
          </a:xfrm>
          <a:prstGeom prst="rect">
            <a:avLst/>
          </a:prstGeom>
        </p:spPr>
        <p:txBody>
          <a:bodyPr wrap="square" anchor="ctr">
            <a:spAutoFit/>
          </a:bodyPr>
          <a:lstStyle/>
          <a:p>
            <a:r>
              <a:rPr lang="en-US" sz="2800" dirty="0"/>
              <a:t>Blood Flow Restriction</a:t>
            </a:r>
            <a:endParaRPr lang="da-DK"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2"/>
          <p:cNvGrpSpPr>
            <a:grpSpLocks/>
          </p:cNvGrpSpPr>
          <p:nvPr/>
        </p:nvGrpSpPr>
        <p:grpSpPr bwMode="auto">
          <a:xfrm>
            <a:off x="1497013" y="0"/>
            <a:ext cx="6149975" cy="6513513"/>
            <a:chOff x="-10" y="0"/>
            <a:chExt cx="9684" cy="10257"/>
          </a:xfrm>
        </p:grpSpPr>
        <p:pic>
          <p:nvPicPr>
            <p:cNvPr id="21507" name="Picture 3"/>
            <p:cNvPicPr>
              <a:picLocks noChangeAspect="1" noChangeArrowheads="1"/>
            </p:cNvPicPr>
            <p:nvPr/>
          </p:nvPicPr>
          <p:blipFill>
            <a:blip r:embed="rId2" cstate="print"/>
            <a:srcRect/>
            <a:stretch>
              <a:fillRect/>
            </a:stretch>
          </p:blipFill>
          <p:spPr bwMode="auto">
            <a:xfrm>
              <a:off x="0" y="0"/>
              <a:ext cx="9674" cy="10256"/>
            </a:xfrm>
            <a:prstGeom prst="rect">
              <a:avLst/>
            </a:prstGeom>
            <a:noFill/>
            <a:ln w="9525">
              <a:noFill/>
              <a:miter lim="800000"/>
              <a:headEnd/>
              <a:tailEnd/>
            </a:ln>
          </p:spPr>
        </p:pic>
        <p:pic>
          <p:nvPicPr>
            <p:cNvPr id="21508" name="Picture 4"/>
            <p:cNvPicPr>
              <a:picLocks noChangeAspect="1" noChangeArrowheads="1"/>
            </p:cNvPicPr>
            <p:nvPr/>
          </p:nvPicPr>
          <p:blipFill>
            <a:blip r:embed="rId3" cstate="print"/>
            <a:srcRect/>
            <a:stretch>
              <a:fillRect/>
            </a:stretch>
          </p:blipFill>
          <p:spPr bwMode="auto">
            <a:xfrm>
              <a:off x="1940" y="4746"/>
              <a:ext cx="2485" cy="2619"/>
            </a:xfrm>
            <a:prstGeom prst="rect">
              <a:avLst/>
            </a:prstGeom>
            <a:noFill/>
            <a:ln w="9525">
              <a:noFill/>
              <a:miter lim="800000"/>
              <a:headEnd/>
              <a:tailEnd/>
            </a:ln>
          </p:spPr>
        </p:pic>
        <p:sp>
          <p:nvSpPr>
            <p:cNvPr id="21509" name="AutoShape 5"/>
            <p:cNvSpPr>
              <a:spLocks/>
            </p:cNvSpPr>
            <p:nvPr/>
          </p:nvSpPr>
          <p:spPr bwMode="auto">
            <a:xfrm>
              <a:off x="1965" y="3544"/>
              <a:ext cx="1668" cy="1913"/>
            </a:xfrm>
            <a:custGeom>
              <a:avLst/>
              <a:gdLst/>
              <a:ahLst/>
              <a:cxnLst>
                <a:cxn ang="0">
                  <a:pos x="158" y="0"/>
                </a:cxn>
                <a:cxn ang="0">
                  <a:pos x="0" y="137"/>
                </a:cxn>
                <a:cxn ang="0">
                  <a:pos x="1374" y="1733"/>
                </a:cxn>
                <a:cxn ang="0">
                  <a:pos x="1295" y="1801"/>
                </a:cxn>
                <a:cxn ang="0">
                  <a:pos x="1667" y="1913"/>
                </a:cxn>
                <a:cxn ang="0">
                  <a:pos x="1621" y="1596"/>
                </a:cxn>
                <a:cxn ang="0">
                  <a:pos x="1532" y="1596"/>
                </a:cxn>
                <a:cxn ang="0">
                  <a:pos x="158" y="0"/>
                </a:cxn>
                <a:cxn ang="0">
                  <a:pos x="1611" y="1528"/>
                </a:cxn>
                <a:cxn ang="0">
                  <a:pos x="1532" y="1596"/>
                </a:cxn>
                <a:cxn ang="0">
                  <a:pos x="1621" y="1596"/>
                </a:cxn>
                <a:cxn ang="0">
                  <a:pos x="1611" y="1528"/>
                </a:cxn>
              </a:cxnLst>
              <a:rect l="0" t="0" r="r" b="b"/>
              <a:pathLst>
                <a:path w="1668" h="1913">
                  <a:moveTo>
                    <a:pt x="158" y="0"/>
                  </a:moveTo>
                  <a:lnTo>
                    <a:pt x="0" y="137"/>
                  </a:lnTo>
                  <a:lnTo>
                    <a:pt x="1374" y="1733"/>
                  </a:lnTo>
                  <a:lnTo>
                    <a:pt x="1295" y="1801"/>
                  </a:lnTo>
                  <a:lnTo>
                    <a:pt x="1667" y="1913"/>
                  </a:lnTo>
                  <a:lnTo>
                    <a:pt x="1621" y="1596"/>
                  </a:lnTo>
                  <a:lnTo>
                    <a:pt x="1532" y="1596"/>
                  </a:lnTo>
                  <a:lnTo>
                    <a:pt x="158" y="0"/>
                  </a:lnTo>
                  <a:close/>
                  <a:moveTo>
                    <a:pt x="1611" y="1528"/>
                  </a:moveTo>
                  <a:lnTo>
                    <a:pt x="1532" y="1596"/>
                  </a:lnTo>
                  <a:lnTo>
                    <a:pt x="1621" y="1596"/>
                  </a:lnTo>
                  <a:lnTo>
                    <a:pt x="1611" y="1528"/>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1510" name="Freeform 6"/>
            <p:cNvSpPr>
              <a:spLocks/>
            </p:cNvSpPr>
            <p:nvPr/>
          </p:nvSpPr>
          <p:spPr bwMode="auto">
            <a:xfrm>
              <a:off x="1965" y="3544"/>
              <a:ext cx="1668" cy="1913"/>
            </a:xfrm>
            <a:custGeom>
              <a:avLst/>
              <a:gdLst/>
              <a:ahLst/>
              <a:cxnLst>
                <a:cxn ang="0">
                  <a:pos x="1295" y="1801"/>
                </a:cxn>
                <a:cxn ang="0">
                  <a:pos x="1374" y="1733"/>
                </a:cxn>
                <a:cxn ang="0">
                  <a:pos x="0" y="137"/>
                </a:cxn>
                <a:cxn ang="0">
                  <a:pos x="158" y="0"/>
                </a:cxn>
                <a:cxn ang="0">
                  <a:pos x="1532" y="1596"/>
                </a:cxn>
                <a:cxn ang="0">
                  <a:pos x="1611" y="1528"/>
                </a:cxn>
                <a:cxn ang="0">
                  <a:pos x="1667" y="1913"/>
                </a:cxn>
                <a:cxn ang="0">
                  <a:pos x="1295" y="1801"/>
                </a:cxn>
              </a:cxnLst>
              <a:rect l="0" t="0" r="r" b="b"/>
              <a:pathLst>
                <a:path w="1668" h="1913">
                  <a:moveTo>
                    <a:pt x="1295" y="1801"/>
                  </a:moveTo>
                  <a:lnTo>
                    <a:pt x="1374" y="1733"/>
                  </a:lnTo>
                  <a:lnTo>
                    <a:pt x="0" y="137"/>
                  </a:lnTo>
                  <a:lnTo>
                    <a:pt x="158" y="0"/>
                  </a:lnTo>
                  <a:lnTo>
                    <a:pt x="1532" y="1596"/>
                  </a:lnTo>
                  <a:lnTo>
                    <a:pt x="1611" y="1528"/>
                  </a:lnTo>
                  <a:lnTo>
                    <a:pt x="1667" y="1913"/>
                  </a:lnTo>
                  <a:lnTo>
                    <a:pt x="1295" y="1801"/>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1511" name="AutoShape 7"/>
            <p:cNvSpPr>
              <a:spLocks/>
            </p:cNvSpPr>
            <p:nvPr/>
          </p:nvSpPr>
          <p:spPr bwMode="auto">
            <a:xfrm>
              <a:off x="1139" y="2619"/>
              <a:ext cx="1794" cy="2021"/>
            </a:xfrm>
            <a:custGeom>
              <a:avLst/>
              <a:gdLst/>
              <a:ahLst/>
              <a:cxnLst>
                <a:cxn ang="0">
                  <a:pos x="409" y="0"/>
                </a:cxn>
                <a:cxn ang="0">
                  <a:pos x="0" y="352"/>
                </a:cxn>
                <a:cxn ang="0">
                  <a:pos x="1035" y="1554"/>
                </a:cxn>
                <a:cxn ang="0">
                  <a:pos x="831" y="1731"/>
                </a:cxn>
                <a:cxn ang="0">
                  <a:pos x="1793" y="2021"/>
                </a:cxn>
                <a:cxn ang="0">
                  <a:pos x="1675" y="1202"/>
                </a:cxn>
                <a:cxn ang="0">
                  <a:pos x="1444" y="1202"/>
                </a:cxn>
                <a:cxn ang="0">
                  <a:pos x="409" y="0"/>
                </a:cxn>
                <a:cxn ang="0">
                  <a:pos x="1649" y="1026"/>
                </a:cxn>
                <a:cxn ang="0">
                  <a:pos x="1444" y="1202"/>
                </a:cxn>
                <a:cxn ang="0">
                  <a:pos x="1675" y="1202"/>
                </a:cxn>
                <a:cxn ang="0">
                  <a:pos x="1649" y="1026"/>
                </a:cxn>
              </a:cxnLst>
              <a:rect l="0" t="0" r="r" b="b"/>
              <a:pathLst>
                <a:path w="1794" h="2021">
                  <a:moveTo>
                    <a:pt x="409" y="0"/>
                  </a:moveTo>
                  <a:lnTo>
                    <a:pt x="0" y="352"/>
                  </a:lnTo>
                  <a:lnTo>
                    <a:pt x="1035" y="1554"/>
                  </a:lnTo>
                  <a:lnTo>
                    <a:pt x="831" y="1731"/>
                  </a:lnTo>
                  <a:lnTo>
                    <a:pt x="1793" y="2021"/>
                  </a:lnTo>
                  <a:lnTo>
                    <a:pt x="1675" y="1202"/>
                  </a:lnTo>
                  <a:lnTo>
                    <a:pt x="1444" y="1202"/>
                  </a:lnTo>
                  <a:lnTo>
                    <a:pt x="409" y="0"/>
                  </a:lnTo>
                  <a:close/>
                  <a:moveTo>
                    <a:pt x="1649" y="1026"/>
                  </a:moveTo>
                  <a:lnTo>
                    <a:pt x="1444" y="1202"/>
                  </a:lnTo>
                  <a:lnTo>
                    <a:pt x="1675" y="1202"/>
                  </a:lnTo>
                  <a:lnTo>
                    <a:pt x="1649" y="1026"/>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1512" name="Freeform 8"/>
            <p:cNvSpPr>
              <a:spLocks/>
            </p:cNvSpPr>
            <p:nvPr/>
          </p:nvSpPr>
          <p:spPr bwMode="auto">
            <a:xfrm>
              <a:off x="1139" y="2619"/>
              <a:ext cx="1794" cy="2021"/>
            </a:xfrm>
            <a:custGeom>
              <a:avLst/>
              <a:gdLst/>
              <a:ahLst/>
              <a:cxnLst>
                <a:cxn ang="0">
                  <a:pos x="831" y="1731"/>
                </a:cxn>
                <a:cxn ang="0">
                  <a:pos x="1035" y="1554"/>
                </a:cxn>
                <a:cxn ang="0">
                  <a:pos x="0" y="352"/>
                </a:cxn>
                <a:cxn ang="0">
                  <a:pos x="409" y="0"/>
                </a:cxn>
                <a:cxn ang="0">
                  <a:pos x="1444" y="1202"/>
                </a:cxn>
                <a:cxn ang="0">
                  <a:pos x="1649" y="1026"/>
                </a:cxn>
                <a:cxn ang="0">
                  <a:pos x="1793" y="2021"/>
                </a:cxn>
                <a:cxn ang="0">
                  <a:pos x="831" y="1731"/>
                </a:cxn>
              </a:cxnLst>
              <a:rect l="0" t="0" r="r" b="b"/>
              <a:pathLst>
                <a:path w="1794" h="2021">
                  <a:moveTo>
                    <a:pt x="831" y="1731"/>
                  </a:moveTo>
                  <a:lnTo>
                    <a:pt x="1035" y="1554"/>
                  </a:lnTo>
                  <a:lnTo>
                    <a:pt x="0" y="352"/>
                  </a:lnTo>
                  <a:lnTo>
                    <a:pt x="409" y="0"/>
                  </a:lnTo>
                  <a:lnTo>
                    <a:pt x="1444" y="1202"/>
                  </a:lnTo>
                  <a:lnTo>
                    <a:pt x="1649" y="1026"/>
                  </a:lnTo>
                  <a:lnTo>
                    <a:pt x="1793" y="2021"/>
                  </a:lnTo>
                  <a:lnTo>
                    <a:pt x="831" y="1731"/>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1513" name="AutoShape 9"/>
            <p:cNvSpPr>
              <a:spLocks/>
            </p:cNvSpPr>
            <p:nvPr/>
          </p:nvSpPr>
          <p:spPr bwMode="auto">
            <a:xfrm>
              <a:off x="1060" y="5064"/>
              <a:ext cx="3088" cy="3331"/>
            </a:xfrm>
            <a:custGeom>
              <a:avLst/>
              <a:gdLst/>
              <a:ahLst/>
              <a:cxnLst>
                <a:cxn ang="0">
                  <a:pos x="788" y="460"/>
                </a:cxn>
                <a:cxn ang="0">
                  <a:pos x="171" y="460"/>
                </a:cxn>
                <a:cxn ang="0">
                  <a:pos x="2745" y="3330"/>
                </a:cxn>
                <a:cxn ang="0">
                  <a:pos x="3087" y="3023"/>
                </a:cxn>
                <a:cxn ang="0">
                  <a:pos x="788" y="460"/>
                </a:cxn>
                <a:cxn ang="0">
                  <a:pos x="684" y="0"/>
                </a:cxn>
                <a:cxn ang="0">
                  <a:pos x="96" y="32"/>
                </a:cxn>
                <a:cxn ang="0">
                  <a:pos x="0" y="613"/>
                </a:cxn>
                <a:cxn ang="0">
                  <a:pos x="171" y="460"/>
                </a:cxn>
                <a:cxn ang="0">
                  <a:pos x="788" y="460"/>
                </a:cxn>
                <a:cxn ang="0">
                  <a:pos x="513" y="153"/>
                </a:cxn>
                <a:cxn ang="0">
                  <a:pos x="684" y="0"/>
                </a:cxn>
              </a:cxnLst>
              <a:rect l="0" t="0" r="r" b="b"/>
              <a:pathLst>
                <a:path w="3088" h="3331">
                  <a:moveTo>
                    <a:pt x="788" y="460"/>
                  </a:moveTo>
                  <a:lnTo>
                    <a:pt x="171" y="460"/>
                  </a:lnTo>
                  <a:lnTo>
                    <a:pt x="2745" y="3330"/>
                  </a:lnTo>
                  <a:lnTo>
                    <a:pt x="3087" y="3023"/>
                  </a:lnTo>
                  <a:lnTo>
                    <a:pt x="788" y="460"/>
                  </a:lnTo>
                  <a:close/>
                  <a:moveTo>
                    <a:pt x="684" y="0"/>
                  </a:moveTo>
                  <a:lnTo>
                    <a:pt x="96" y="32"/>
                  </a:lnTo>
                  <a:lnTo>
                    <a:pt x="0" y="613"/>
                  </a:lnTo>
                  <a:lnTo>
                    <a:pt x="171" y="460"/>
                  </a:lnTo>
                  <a:lnTo>
                    <a:pt x="788" y="460"/>
                  </a:lnTo>
                  <a:lnTo>
                    <a:pt x="513" y="153"/>
                  </a:lnTo>
                  <a:lnTo>
                    <a:pt x="684" y="0"/>
                  </a:lnTo>
                  <a:close/>
                </a:path>
              </a:pathLst>
            </a:custGeom>
            <a:solidFill>
              <a:srgbClr val="CF132B"/>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1514" name="Freeform 10"/>
            <p:cNvSpPr>
              <a:spLocks/>
            </p:cNvSpPr>
            <p:nvPr/>
          </p:nvSpPr>
          <p:spPr bwMode="auto">
            <a:xfrm>
              <a:off x="1060" y="5064"/>
              <a:ext cx="3088" cy="3331"/>
            </a:xfrm>
            <a:custGeom>
              <a:avLst/>
              <a:gdLst/>
              <a:ahLst/>
              <a:cxnLst>
                <a:cxn ang="0">
                  <a:pos x="684" y="0"/>
                </a:cxn>
                <a:cxn ang="0">
                  <a:pos x="513" y="153"/>
                </a:cxn>
                <a:cxn ang="0">
                  <a:pos x="3087" y="3023"/>
                </a:cxn>
                <a:cxn ang="0">
                  <a:pos x="2745" y="3330"/>
                </a:cxn>
                <a:cxn ang="0">
                  <a:pos x="171" y="460"/>
                </a:cxn>
                <a:cxn ang="0">
                  <a:pos x="0" y="613"/>
                </a:cxn>
                <a:cxn ang="0">
                  <a:pos x="96" y="32"/>
                </a:cxn>
                <a:cxn ang="0">
                  <a:pos x="684" y="0"/>
                </a:cxn>
              </a:cxnLst>
              <a:rect l="0" t="0" r="r" b="b"/>
              <a:pathLst>
                <a:path w="3088" h="3331">
                  <a:moveTo>
                    <a:pt x="684" y="0"/>
                  </a:moveTo>
                  <a:lnTo>
                    <a:pt x="513" y="153"/>
                  </a:lnTo>
                  <a:lnTo>
                    <a:pt x="3087" y="3023"/>
                  </a:lnTo>
                  <a:lnTo>
                    <a:pt x="2745" y="3330"/>
                  </a:lnTo>
                  <a:lnTo>
                    <a:pt x="171" y="460"/>
                  </a:lnTo>
                  <a:lnTo>
                    <a:pt x="0" y="613"/>
                  </a:lnTo>
                  <a:lnTo>
                    <a:pt x="96" y="32"/>
                  </a:lnTo>
                  <a:lnTo>
                    <a:pt x="684" y="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21515" name="Picture 11"/>
            <p:cNvPicPr>
              <a:picLocks noChangeAspect="1" noChangeArrowheads="1"/>
            </p:cNvPicPr>
            <p:nvPr/>
          </p:nvPicPr>
          <p:blipFill>
            <a:blip r:embed="rId4" cstate="print"/>
            <a:srcRect/>
            <a:stretch>
              <a:fillRect/>
            </a:stretch>
          </p:blipFill>
          <p:spPr bwMode="auto">
            <a:xfrm>
              <a:off x="-10" y="1342"/>
              <a:ext cx="6430" cy="6575"/>
            </a:xfrm>
            <a:prstGeom prst="rect">
              <a:avLst/>
            </a:prstGeom>
            <a:noFill/>
            <a:ln w="9525">
              <a:noFill/>
              <a:miter lim="800000"/>
              <a:headEnd/>
              <a:tailEnd/>
            </a:ln>
          </p:spPr>
        </p:pic>
      </p:grpSp>
      <p:sp>
        <p:nvSpPr>
          <p:cNvPr id="1955" name="Rektangel 1954"/>
          <p:cNvSpPr/>
          <p:nvPr/>
        </p:nvSpPr>
        <p:spPr>
          <a:xfrm>
            <a:off x="5796136" y="260648"/>
            <a:ext cx="3960440" cy="461665"/>
          </a:xfrm>
          <a:prstGeom prst="rect">
            <a:avLst/>
          </a:prstGeom>
        </p:spPr>
        <p:txBody>
          <a:bodyPr wrap="square">
            <a:spAutoFit/>
          </a:bodyPr>
          <a:lstStyle/>
          <a:p>
            <a:r>
              <a:rPr lang="en-US" sz="2400" dirty="0"/>
              <a:t>Blood Flow Restriction</a:t>
            </a:r>
            <a:endParaRPr lang="da-DK" sz="2400" dirty="0"/>
          </a:p>
        </p:txBody>
      </p:sp>
      <p:sp>
        <p:nvSpPr>
          <p:cNvPr id="1956" name="Rektangel 1955"/>
          <p:cNvSpPr/>
          <p:nvPr/>
        </p:nvSpPr>
        <p:spPr>
          <a:xfrm>
            <a:off x="3491880" y="908720"/>
            <a:ext cx="1582484" cy="369332"/>
          </a:xfrm>
          <a:prstGeom prst="rect">
            <a:avLst/>
          </a:prstGeom>
        </p:spPr>
        <p:txBody>
          <a:bodyPr wrap="none">
            <a:spAutoFit/>
          </a:bodyPr>
          <a:lstStyle/>
          <a:p>
            <a:pPr lvl="0" fontAlgn="base">
              <a:spcBef>
                <a:spcPct val="0"/>
              </a:spcBef>
              <a:spcAft>
                <a:spcPct val="0"/>
              </a:spcAft>
            </a:pPr>
            <a:r>
              <a:rPr kumimoji="0" lang="en-US" b="0" i="0" u="none" strike="noStrike" cap="none" normalizeH="0" baseline="0" dirty="0">
                <a:ln>
                  <a:noFill/>
                </a:ln>
                <a:solidFill>
                  <a:schemeClr val="tx1"/>
                </a:solidFill>
                <a:effectLst/>
                <a:latin typeface="Arial" pitchFamily="34" charset="0"/>
                <a:ea typeface="Calibri" pitchFamily="34" charset="0"/>
                <a:cs typeface="Arial" pitchFamily="34" charset="0"/>
              </a:rPr>
              <a:t>Arterial Inflow</a:t>
            </a:r>
            <a:endParaRPr kumimoji="0" lang="en-US" b="0" i="0" u="none" strike="noStrike" cap="none" normalizeH="0" baseline="0" dirty="0">
              <a:ln>
                <a:noFill/>
              </a:ln>
              <a:solidFill>
                <a:schemeClr val="tx1"/>
              </a:solidFill>
              <a:effectLst/>
              <a:latin typeface="Arial" pitchFamily="34" charset="0"/>
              <a:cs typeface="Arial" pitchFamily="34" charset="0"/>
            </a:endParaRPr>
          </a:p>
        </p:txBody>
      </p:sp>
      <p:sp>
        <p:nvSpPr>
          <p:cNvPr id="1957" name="Rektangel 1956"/>
          <p:cNvSpPr/>
          <p:nvPr/>
        </p:nvSpPr>
        <p:spPr>
          <a:xfrm>
            <a:off x="4427984" y="1700808"/>
            <a:ext cx="1757854" cy="369332"/>
          </a:xfrm>
          <a:prstGeom prst="rect">
            <a:avLst/>
          </a:prstGeom>
        </p:spPr>
        <p:txBody>
          <a:bodyPr wrap="none">
            <a:spAutoFit/>
          </a:bodyPr>
          <a:lstStyle/>
          <a:p>
            <a:pPr lvl="0" fontAlgn="base">
              <a:spcBef>
                <a:spcPct val="0"/>
              </a:spcBef>
              <a:spcAft>
                <a:spcPct val="0"/>
              </a:spcAft>
            </a:pPr>
            <a:r>
              <a:rPr kumimoji="0" lang="en-US" b="0" i="0" u="none" strike="noStrike" cap="none" normalizeH="0" baseline="0" dirty="0">
                <a:ln>
                  <a:noFill/>
                </a:ln>
                <a:solidFill>
                  <a:schemeClr val="tx1"/>
                </a:solidFill>
                <a:effectLst/>
                <a:latin typeface="Arial" pitchFamily="34" charset="0"/>
                <a:ea typeface="Calibri" pitchFamily="34" charset="0"/>
                <a:cs typeface="Arial" pitchFamily="34" charset="0"/>
              </a:rPr>
              <a:t>Pneumatic Cuff</a:t>
            </a:r>
            <a:endParaRPr kumimoji="0" lang="da-DK" sz="1000" b="0" i="0" u="none" strike="noStrike" cap="none" normalizeH="0" baseline="0" dirty="0">
              <a:ln>
                <a:noFill/>
              </a:ln>
              <a:solidFill>
                <a:schemeClr val="tx1"/>
              </a:solidFill>
              <a:effectLst/>
              <a:latin typeface="Arial" pitchFamily="34" charset="0"/>
              <a:cs typeface="Arial" pitchFamily="34" charset="0"/>
            </a:endParaRPr>
          </a:p>
        </p:txBody>
      </p:sp>
      <p:sp>
        <p:nvSpPr>
          <p:cNvPr id="1958" name="Rektangel 1957"/>
          <p:cNvSpPr/>
          <p:nvPr/>
        </p:nvSpPr>
        <p:spPr>
          <a:xfrm>
            <a:off x="1331640" y="5085184"/>
            <a:ext cx="1800558" cy="369332"/>
          </a:xfrm>
          <a:prstGeom prst="rect">
            <a:avLst/>
          </a:prstGeom>
        </p:spPr>
        <p:txBody>
          <a:bodyPr wrap="none">
            <a:spAutoFit/>
          </a:bodyPr>
          <a:lstStyle/>
          <a:p>
            <a:pPr lvl="0" fontAlgn="base">
              <a:spcBef>
                <a:spcPct val="0"/>
              </a:spcBef>
              <a:spcAft>
                <a:spcPct val="0"/>
              </a:spcAft>
            </a:pPr>
            <a:r>
              <a:rPr kumimoji="0" lang="en-US" b="0" i="0" u="none" strike="noStrike" cap="none" normalizeH="0" baseline="0" dirty="0">
                <a:ln>
                  <a:noFill/>
                </a:ln>
                <a:solidFill>
                  <a:schemeClr val="tx1"/>
                </a:solidFill>
                <a:effectLst/>
                <a:latin typeface="Arial" pitchFamily="34" charset="0"/>
                <a:ea typeface="Calibri" pitchFamily="34" charset="0"/>
                <a:cs typeface="Arial" pitchFamily="34" charset="0"/>
              </a:rPr>
              <a:t>Venous Outflow</a:t>
            </a:r>
            <a:endParaRPr kumimoji="0" lang="da-DK" sz="1000" b="0" i="0" u="none" strike="noStrike" cap="none" normalizeH="0" baseline="0" dirty="0">
              <a:ln>
                <a:noFill/>
              </a:ln>
              <a:solidFill>
                <a:schemeClr val="tx1"/>
              </a:solidFill>
              <a:effectLst/>
              <a:latin typeface="Arial" pitchFamily="34" charset="0"/>
              <a:cs typeface="Arial" pitchFamily="34" charset="0"/>
            </a:endParaRPr>
          </a:p>
        </p:txBody>
      </p:sp>
      <p:pic>
        <p:nvPicPr>
          <p:cNvPr id="1959" name="image11.png"/>
          <p:cNvPicPr>
            <a:picLocks noChangeAspect="1" noChangeArrowheads="1"/>
          </p:cNvPicPr>
          <p:nvPr/>
        </p:nvPicPr>
        <p:blipFill>
          <a:blip r:embed="rId5" cstate="print"/>
          <a:srcRect/>
          <a:stretch>
            <a:fillRect/>
          </a:stretch>
        </p:blipFill>
        <p:spPr bwMode="auto">
          <a:xfrm>
            <a:off x="6853237" y="3933056"/>
            <a:ext cx="2290763" cy="27305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2"/>
          <p:cNvGrpSpPr>
            <a:grpSpLocks/>
          </p:cNvGrpSpPr>
          <p:nvPr/>
        </p:nvGrpSpPr>
        <p:grpSpPr bwMode="auto">
          <a:xfrm>
            <a:off x="0" y="0"/>
            <a:ext cx="6149975" cy="6513513"/>
            <a:chOff x="-10" y="0"/>
            <a:chExt cx="9684" cy="10257"/>
          </a:xfrm>
        </p:grpSpPr>
        <p:pic>
          <p:nvPicPr>
            <p:cNvPr id="23555" name="Picture 3"/>
            <p:cNvPicPr>
              <a:picLocks noChangeAspect="1" noChangeArrowheads="1"/>
            </p:cNvPicPr>
            <p:nvPr/>
          </p:nvPicPr>
          <p:blipFill>
            <a:blip r:embed="rId3" cstate="print"/>
            <a:srcRect/>
            <a:stretch>
              <a:fillRect/>
            </a:stretch>
          </p:blipFill>
          <p:spPr bwMode="auto">
            <a:xfrm>
              <a:off x="0" y="0"/>
              <a:ext cx="9674" cy="10256"/>
            </a:xfrm>
            <a:prstGeom prst="rect">
              <a:avLst/>
            </a:prstGeom>
            <a:noFill/>
            <a:ln w="9525">
              <a:noFill/>
              <a:miter lim="800000"/>
              <a:headEnd/>
              <a:tailEnd/>
            </a:ln>
          </p:spPr>
        </p:pic>
        <p:pic>
          <p:nvPicPr>
            <p:cNvPr id="23556" name="Picture 4"/>
            <p:cNvPicPr>
              <a:picLocks noChangeAspect="1" noChangeArrowheads="1"/>
            </p:cNvPicPr>
            <p:nvPr/>
          </p:nvPicPr>
          <p:blipFill>
            <a:blip r:embed="rId4" cstate="print"/>
            <a:srcRect/>
            <a:stretch>
              <a:fillRect/>
            </a:stretch>
          </p:blipFill>
          <p:spPr bwMode="auto">
            <a:xfrm>
              <a:off x="1940" y="4746"/>
              <a:ext cx="2485" cy="2619"/>
            </a:xfrm>
            <a:prstGeom prst="rect">
              <a:avLst/>
            </a:prstGeom>
            <a:noFill/>
            <a:ln w="9525">
              <a:noFill/>
              <a:miter lim="800000"/>
              <a:headEnd/>
              <a:tailEnd/>
            </a:ln>
          </p:spPr>
        </p:pic>
        <p:sp>
          <p:nvSpPr>
            <p:cNvPr id="23557" name="AutoShape 5"/>
            <p:cNvSpPr>
              <a:spLocks/>
            </p:cNvSpPr>
            <p:nvPr/>
          </p:nvSpPr>
          <p:spPr bwMode="auto">
            <a:xfrm>
              <a:off x="1965" y="3544"/>
              <a:ext cx="1668" cy="1913"/>
            </a:xfrm>
            <a:custGeom>
              <a:avLst/>
              <a:gdLst/>
              <a:ahLst/>
              <a:cxnLst>
                <a:cxn ang="0">
                  <a:pos x="158" y="0"/>
                </a:cxn>
                <a:cxn ang="0">
                  <a:pos x="0" y="137"/>
                </a:cxn>
                <a:cxn ang="0">
                  <a:pos x="1374" y="1733"/>
                </a:cxn>
                <a:cxn ang="0">
                  <a:pos x="1295" y="1801"/>
                </a:cxn>
                <a:cxn ang="0">
                  <a:pos x="1667" y="1913"/>
                </a:cxn>
                <a:cxn ang="0">
                  <a:pos x="1621" y="1596"/>
                </a:cxn>
                <a:cxn ang="0">
                  <a:pos x="1532" y="1596"/>
                </a:cxn>
                <a:cxn ang="0">
                  <a:pos x="158" y="0"/>
                </a:cxn>
                <a:cxn ang="0">
                  <a:pos x="1611" y="1528"/>
                </a:cxn>
                <a:cxn ang="0">
                  <a:pos x="1532" y="1596"/>
                </a:cxn>
                <a:cxn ang="0">
                  <a:pos x="1621" y="1596"/>
                </a:cxn>
                <a:cxn ang="0">
                  <a:pos x="1611" y="1528"/>
                </a:cxn>
              </a:cxnLst>
              <a:rect l="0" t="0" r="r" b="b"/>
              <a:pathLst>
                <a:path w="1668" h="1913">
                  <a:moveTo>
                    <a:pt x="158" y="0"/>
                  </a:moveTo>
                  <a:lnTo>
                    <a:pt x="0" y="137"/>
                  </a:lnTo>
                  <a:lnTo>
                    <a:pt x="1374" y="1733"/>
                  </a:lnTo>
                  <a:lnTo>
                    <a:pt x="1295" y="1801"/>
                  </a:lnTo>
                  <a:lnTo>
                    <a:pt x="1667" y="1913"/>
                  </a:lnTo>
                  <a:lnTo>
                    <a:pt x="1621" y="1596"/>
                  </a:lnTo>
                  <a:lnTo>
                    <a:pt x="1532" y="1596"/>
                  </a:lnTo>
                  <a:lnTo>
                    <a:pt x="158" y="0"/>
                  </a:lnTo>
                  <a:close/>
                  <a:moveTo>
                    <a:pt x="1611" y="1528"/>
                  </a:moveTo>
                  <a:lnTo>
                    <a:pt x="1532" y="1596"/>
                  </a:lnTo>
                  <a:lnTo>
                    <a:pt x="1621" y="1596"/>
                  </a:lnTo>
                  <a:lnTo>
                    <a:pt x="1611" y="1528"/>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3558" name="Freeform 6"/>
            <p:cNvSpPr>
              <a:spLocks/>
            </p:cNvSpPr>
            <p:nvPr/>
          </p:nvSpPr>
          <p:spPr bwMode="auto">
            <a:xfrm>
              <a:off x="1965" y="3544"/>
              <a:ext cx="1668" cy="1913"/>
            </a:xfrm>
            <a:custGeom>
              <a:avLst/>
              <a:gdLst/>
              <a:ahLst/>
              <a:cxnLst>
                <a:cxn ang="0">
                  <a:pos x="1295" y="1801"/>
                </a:cxn>
                <a:cxn ang="0">
                  <a:pos x="1374" y="1733"/>
                </a:cxn>
                <a:cxn ang="0">
                  <a:pos x="0" y="137"/>
                </a:cxn>
                <a:cxn ang="0">
                  <a:pos x="158" y="0"/>
                </a:cxn>
                <a:cxn ang="0">
                  <a:pos x="1532" y="1596"/>
                </a:cxn>
                <a:cxn ang="0">
                  <a:pos x="1611" y="1528"/>
                </a:cxn>
                <a:cxn ang="0">
                  <a:pos x="1667" y="1913"/>
                </a:cxn>
                <a:cxn ang="0">
                  <a:pos x="1295" y="1801"/>
                </a:cxn>
              </a:cxnLst>
              <a:rect l="0" t="0" r="r" b="b"/>
              <a:pathLst>
                <a:path w="1668" h="1913">
                  <a:moveTo>
                    <a:pt x="1295" y="1801"/>
                  </a:moveTo>
                  <a:lnTo>
                    <a:pt x="1374" y="1733"/>
                  </a:lnTo>
                  <a:lnTo>
                    <a:pt x="0" y="137"/>
                  </a:lnTo>
                  <a:lnTo>
                    <a:pt x="158" y="0"/>
                  </a:lnTo>
                  <a:lnTo>
                    <a:pt x="1532" y="1596"/>
                  </a:lnTo>
                  <a:lnTo>
                    <a:pt x="1611" y="1528"/>
                  </a:lnTo>
                  <a:lnTo>
                    <a:pt x="1667" y="1913"/>
                  </a:lnTo>
                  <a:lnTo>
                    <a:pt x="1295" y="1801"/>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3559" name="AutoShape 7"/>
            <p:cNvSpPr>
              <a:spLocks/>
            </p:cNvSpPr>
            <p:nvPr/>
          </p:nvSpPr>
          <p:spPr bwMode="auto">
            <a:xfrm>
              <a:off x="1139" y="2619"/>
              <a:ext cx="1794" cy="2021"/>
            </a:xfrm>
            <a:custGeom>
              <a:avLst/>
              <a:gdLst/>
              <a:ahLst/>
              <a:cxnLst>
                <a:cxn ang="0">
                  <a:pos x="409" y="0"/>
                </a:cxn>
                <a:cxn ang="0">
                  <a:pos x="0" y="352"/>
                </a:cxn>
                <a:cxn ang="0">
                  <a:pos x="1035" y="1554"/>
                </a:cxn>
                <a:cxn ang="0">
                  <a:pos x="831" y="1731"/>
                </a:cxn>
                <a:cxn ang="0">
                  <a:pos x="1793" y="2021"/>
                </a:cxn>
                <a:cxn ang="0">
                  <a:pos x="1675" y="1202"/>
                </a:cxn>
                <a:cxn ang="0">
                  <a:pos x="1444" y="1202"/>
                </a:cxn>
                <a:cxn ang="0">
                  <a:pos x="409" y="0"/>
                </a:cxn>
                <a:cxn ang="0">
                  <a:pos x="1649" y="1026"/>
                </a:cxn>
                <a:cxn ang="0">
                  <a:pos x="1444" y="1202"/>
                </a:cxn>
                <a:cxn ang="0">
                  <a:pos x="1675" y="1202"/>
                </a:cxn>
                <a:cxn ang="0">
                  <a:pos x="1649" y="1026"/>
                </a:cxn>
              </a:cxnLst>
              <a:rect l="0" t="0" r="r" b="b"/>
              <a:pathLst>
                <a:path w="1794" h="2021">
                  <a:moveTo>
                    <a:pt x="409" y="0"/>
                  </a:moveTo>
                  <a:lnTo>
                    <a:pt x="0" y="352"/>
                  </a:lnTo>
                  <a:lnTo>
                    <a:pt x="1035" y="1554"/>
                  </a:lnTo>
                  <a:lnTo>
                    <a:pt x="831" y="1731"/>
                  </a:lnTo>
                  <a:lnTo>
                    <a:pt x="1793" y="2021"/>
                  </a:lnTo>
                  <a:lnTo>
                    <a:pt x="1675" y="1202"/>
                  </a:lnTo>
                  <a:lnTo>
                    <a:pt x="1444" y="1202"/>
                  </a:lnTo>
                  <a:lnTo>
                    <a:pt x="409" y="0"/>
                  </a:lnTo>
                  <a:close/>
                  <a:moveTo>
                    <a:pt x="1649" y="1026"/>
                  </a:moveTo>
                  <a:lnTo>
                    <a:pt x="1444" y="1202"/>
                  </a:lnTo>
                  <a:lnTo>
                    <a:pt x="1675" y="1202"/>
                  </a:lnTo>
                  <a:lnTo>
                    <a:pt x="1649" y="1026"/>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3560" name="Freeform 8"/>
            <p:cNvSpPr>
              <a:spLocks/>
            </p:cNvSpPr>
            <p:nvPr/>
          </p:nvSpPr>
          <p:spPr bwMode="auto">
            <a:xfrm>
              <a:off x="1139" y="2619"/>
              <a:ext cx="1794" cy="2021"/>
            </a:xfrm>
            <a:custGeom>
              <a:avLst/>
              <a:gdLst/>
              <a:ahLst/>
              <a:cxnLst>
                <a:cxn ang="0">
                  <a:pos x="831" y="1731"/>
                </a:cxn>
                <a:cxn ang="0">
                  <a:pos x="1035" y="1554"/>
                </a:cxn>
                <a:cxn ang="0">
                  <a:pos x="0" y="352"/>
                </a:cxn>
                <a:cxn ang="0">
                  <a:pos x="409" y="0"/>
                </a:cxn>
                <a:cxn ang="0">
                  <a:pos x="1444" y="1202"/>
                </a:cxn>
                <a:cxn ang="0">
                  <a:pos x="1649" y="1026"/>
                </a:cxn>
                <a:cxn ang="0">
                  <a:pos x="1793" y="2021"/>
                </a:cxn>
                <a:cxn ang="0">
                  <a:pos x="831" y="1731"/>
                </a:cxn>
              </a:cxnLst>
              <a:rect l="0" t="0" r="r" b="b"/>
              <a:pathLst>
                <a:path w="1794" h="2021">
                  <a:moveTo>
                    <a:pt x="831" y="1731"/>
                  </a:moveTo>
                  <a:lnTo>
                    <a:pt x="1035" y="1554"/>
                  </a:lnTo>
                  <a:lnTo>
                    <a:pt x="0" y="352"/>
                  </a:lnTo>
                  <a:lnTo>
                    <a:pt x="409" y="0"/>
                  </a:lnTo>
                  <a:lnTo>
                    <a:pt x="1444" y="1202"/>
                  </a:lnTo>
                  <a:lnTo>
                    <a:pt x="1649" y="1026"/>
                  </a:lnTo>
                  <a:lnTo>
                    <a:pt x="1793" y="2021"/>
                  </a:lnTo>
                  <a:lnTo>
                    <a:pt x="831" y="1731"/>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3561" name="AutoShape 9"/>
            <p:cNvSpPr>
              <a:spLocks/>
            </p:cNvSpPr>
            <p:nvPr/>
          </p:nvSpPr>
          <p:spPr bwMode="auto">
            <a:xfrm>
              <a:off x="1060" y="5064"/>
              <a:ext cx="3088" cy="3331"/>
            </a:xfrm>
            <a:custGeom>
              <a:avLst/>
              <a:gdLst/>
              <a:ahLst/>
              <a:cxnLst>
                <a:cxn ang="0">
                  <a:pos x="788" y="460"/>
                </a:cxn>
                <a:cxn ang="0">
                  <a:pos x="171" y="460"/>
                </a:cxn>
                <a:cxn ang="0">
                  <a:pos x="2745" y="3330"/>
                </a:cxn>
                <a:cxn ang="0">
                  <a:pos x="3087" y="3023"/>
                </a:cxn>
                <a:cxn ang="0">
                  <a:pos x="788" y="460"/>
                </a:cxn>
                <a:cxn ang="0">
                  <a:pos x="684" y="0"/>
                </a:cxn>
                <a:cxn ang="0">
                  <a:pos x="96" y="32"/>
                </a:cxn>
                <a:cxn ang="0">
                  <a:pos x="0" y="613"/>
                </a:cxn>
                <a:cxn ang="0">
                  <a:pos x="171" y="460"/>
                </a:cxn>
                <a:cxn ang="0">
                  <a:pos x="788" y="460"/>
                </a:cxn>
                <a:cxn ang="0">
                  <a:pos x="513" y="153"/>
                </a:cxn>
                <a:cxn ang="0">
                  <a:pos x="684" y="0"/>
                </a:cxn>
              </a:cxnLst>
              <a:rect l="0" t="0" r="r" b="b"/>
              <a:pathLst>
                <a:path w="3088" h="3331">
                  <a:moveTo>
                    <a:pt x="788" y="460"/>
                  </a:moveTo>
                  <a:lnTo>
                    <a:pt x="171" y="460"/>
                  </a:lnTo>
                  <a:lnTo>
                    <a:pt x="2745" y="3330"/>
                  </a:lnTo>
                  <a:lnTo>
                    <a:pt x="3087" y="3023"/>
                  </a:lnTo>
                  <a:lnTo>
                    <a:pt x="788" y="460"/>
                  </a:lnTo>
                  <a:close/>
                  <a:moveTo>
                    <a:pt x="684" y="0"/>
                  </a:moveTo>
                  <a:lnTo>
                    <a:pt x="96" y="32"/>
                  </a:lnTo>
                  <a:lnTo>
                    <a:pt x="0" y="613"/>
                  </a:lnTo>
                  <a:lnTo>
                    <a:pt x="171" y="460"/>
                  </a:lnTo>
                  <a:lnTo>
                    <a:pt x="788" y="460"/>
                  </a:lnTo>
                  <a:lnTo>
                    <a:pt x="513" y="153"/>
                  </a:lnTo>
                  <a:lnTo>
                    <a:pt x="684" y="0"/>
                  </a:lnTo>
                  <a:close/>
                </a:path>
              </a:pathLst>
            </a:custGeom>
            <a:solidFill>
              <a:srgbClr val="CF132B"/>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3562" name="Freeform 10"/>
            <p:cNvSpPr>
              <a:spLocks/>
            </p:cNvSpPr>
            <p:nvPr/>
          </p:nvSpPr>
          <p:spPr bwMode="auto">
            <a:xfrm>
              <a:off x="1060" y="5064"/>
              <a:ext cx="3088" cy="3331"/>
            </a:xfrm>
            <a:custGeom>
              <a:avLst/>
              <a:gdLst/>
              <a:ahLst/>
              <a:cxnLst>
                <a:cxn ang="0">
                  <a:pos x="684" y="0"/>
                </a:cxn>
                <a:cxn ang="0">
                  <a:pos x="513" y="153"/>
                </a:cxn>
                <a:cxn ang="0">
                  <a:pos x="3087" y="3023"/>
                </a:cxn>
                <a:cxn ang="0">
                  <a:pos x="2745" y="3330"/>
                </a:cxn>
                <a:cxn ang="0">
                  <a:pos x="171" y="460"/>
                </a:cxn>
                <a:cxn ang="0">
                  <a:pos x="0" y="613"/>
                </a:cxn>
                <a:cxn ang="0">
                  <a:pos x="96" y="32"/>
                </a:cxn>
                <a:cxn ang="0">
                  <a:pos x="684" y="0"/>
                </a:cxn>
              </a:cxnLst>
              <a:rect l="0" t="0" r="r" b="b"/>
              <a:pathLst>
                <a:path w="3088" h="3331">
                  <a:moveTo>
                    <a:pt x="684" y="0"/>
                  </a:moveTo>
                  <a:lnTo>
                    <a:pt x="513" y="153"/>
                  </a:lnTo>
                  <a:lnTo>
                    <a:pt x="3087" y="3023"/>
                  </a:lnTo>
                  <a:lnTo>
                    <a:pt x="2745" y="3330"/>
                  </a:lnTo>
                  <a:lnTo>
                    <a:pt x="171" y="460"/>
                  </a:lnTo>
                  <a:lnTo>
                    <a:pt x="0" y="613"/>
                  </a:lnTo>
                  <a:lnTo>
                    <a:pt x="96" y="32"/>
                  </a:lnTo>
                  <a:lnTo>
                    <a:pt x="684" y="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23563" name="Picture 11"/>
            <p:cNvPicPr>
              <a:picLocks noChangeAspect="1" noChangeArrowheads="1"/>
            </p:cNvPicPr>
            <p:nvPr/>
          </p:nvPicPr>
          <p:blipFill>
            <a:blip r:embed="rId5" cstate="print"/>
            <a:srcRect/>
            <a:stretch>
              <a:fillRect/>
            </a:stretch>
          </p:blipFill>
          <p:spPr bwMode="auto">
            <a:xfrm>
              <a:off x="-10" y="1342"/>
              <a:ext cx="6430" cy="6575"/>
            </a:xfrm>
            <a:prstGeom prst="rect">
              <a:avLst/>
            </a:prstGeom>
            <a:noFill/>
            <a:ln w="9525">
              <a:noFill/>
              <a:miter lim="800000"/>
              <a:headEnd/>
              <a:tailEnd/>
            </a:ln>
          </p:spPr>
        </p:pic>
      </p:grpSp>
      <p:sp>
        <p:nvSpPr>
          <p:cNvPr id="12" name="Rektangel 11"/>
          <p:cNvSpPr/>
          <p:nvPr/>
        </p:nvSpPr>
        <p:spPr>
          <a:xfrm>
            <a:off x="6516216" y="548680"/>
            <a:ext cx="2179956" cy="461665"/>
          </a:xfrm>
          <a:prstGeom prst="rect">
            <a:avLst/>
          </a:prstGeom>
        </p:spPr>
        <p:txBody>
          <a:bodyPr wrap="none">
            <a:spAutoFit/>
          </a:bodyPr>
          <a:lstStyle/>
          <a:p>
            <a:r>
              <a:rPr lang="en-US" sz="2400" dirty="0"/>
              <a:t>Muscle Swelling</a:t>
            </a:r>
            <a:endParaRPr lang="da-DK" sz="2400" dirty="0"/>
          </a:p>
        </p:txBody>
      </p:sp>
      <p:grpSp>
        <p:nvGrpSpPr>
          <p:cNvPr id="23564" name="Group 12"/>
          <p:cNvGrpSpPr>
            <a:grpSpLocks/>
          </p:cNvGrpSpPr>
          <p:nvPr/>
        </p:nvGrpSpPr>
        <p:grpSpPr bwMode="auto">
          <a:xfrm>
            <a:off x="7380312" y="1052736"/>
            <a:ext cx="365125" cy="1716088"/>
            <a:chOff x="10824" y="-440"/>
            <a:chExt cx="577" cy="2701"/>
          </a:xfrm>
        </p:grpSpPr>
        <p:sp>
          <p:nvSpPr>
            <p:cNvPr id="23565" name="AutoShape 13"/>
            <p:cNvSpPr>
              <a:spLocks/>
            </p:cNvSpPr>
            <p:nvPr/>
          </p:nvSpPr>
          <p:spPr bwMode="auto">
            <a:xfrm>
              <a:off x="10834" y="-430"/>
              <a:ext cx="557" cy="2681"/>
            </a:xfrm>
            <a:custGeom>
              <a:avLst/>
              <a:gdLst/>
              <a:ahLst/>
              <a:cxnLst>
                <a:cxn ang="0">
                  <a:pos x="556" y="2098"/>
                </a:cxn>
                <a:cxn ang="0">
                  <a:pos x="0" y="2098"/>
                </a:cxn>
                <a:cxn ang="0">
                  <a:pos x="278" y="2681"/>
                </a:cxn>
                <a:cxn ang="0">
                  <a:pos x="556" y="2098"/>
                </a:cxn>
                <a:cxn ang="0">
                  <a:pos x="417" y="0"/>
                </a:cxn>
                <a:cxn ang="0">
                  <a:pos x="139" y="0"/>
                </a:cxn>
                <a:cxn ang="0">
                  <a:pos x="139" y="2098"/>
                </a:cxn>
                <a:cxn ang="0">
                  <a:pos x="417" y="2098"/>
                </a:cxn>
                <a:cxn ang="0">
                  <a:pos x="417" y="0"/>
                </a:cxn>
              </a:cxnLst>
              <a:rect l="0" t="0" r="r" b="b"/>
              <a:pathLst>
                <a:path w="557" h="2681">
                  <a:moveTo>
                    <a:pt x="556" y="2098"/>
                  </a:moveTo>
                  <a:lnTo>
                    <a:pt x="0" y="2098"/>
                  </a:lnTo>
                  <a:lnTo>
                    <a:pt x="278" y="2681"/>
                  </a:lnTo>
                  <a:lnTo>
                    <a:pt x="556" y="2098"/>
                  </a:lnTo>
                  <a:close/>
                  <a:moveTo>
                    <a:pt x="417" y="0"/>
                  </a:moveTo>
                  <a:lnTo>
                    <a:pt x="139" y="0"/>
                  </a:lnTo>
                  <a:lnTo>
                    <a:pt x="139" y="2098"/>
                  </a:lnTo>
                  <a:lnTo>
                    <a:pt x="417" y="2098"/>
                  </a:lnTo>
                  <a:lnTo>
                    <a:pt x="417" y="0"/>
                  </a:lnTo>
                  <a:close/>
                </a:path>
              </a:pathLst>
            </a:custGeom>
            <a:solidFill>
              <a:srgbClr val="AEABAB"/>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3566" name="Freeform 14"/>
            <p:cNvSpPr>
              <a:spLocks/>
            </p:cNvSpPr>
            <p:nvPr/>
          </p:nvSpPr>
          <p:spPr bwMode="auto">
            <a:xfrm>
              <a:off x="10834" y="-430"/>
              <a:ext cx="557" cy="2681"/>
            </a:xfrm>
            <a:custGeom>
              <a:avLst/>
              <a:gdLst/>
              <a:ahLst/>
              <a:cxnLst>
                <a:cxn ang="0">
                  <a:pos x="0" y="2098"/>
                </a:cxn>
                <a:cxn ang="0">
                  <a:pos x="139" y="2098"/>
                </a:cxn>
                <a:cxn ang="0">
                  <a:pos x="139" y="0"/>
                </a:cxn>
                <a:cxn ang="0">
                  <a:pos x="417" y="0"/>
                </a:cxn>
                <a:cxn ang="0">
                  <a:pos x="417" y="2098"/>
                </a:cxn>
                <a:cxn ang="0">
                  <a:pos x="556" y="2098"/>
                </a:cxn>
                <a:cxn ang="0">
                  <a:pos x="278" y="2681"/>
                </a:cxn>
                <a:cxn ang="0">
                  <a:pos x="0" y="2098"/>
                </a:cxn>
              </a:cxnLst>
              <a:rect l="0" t="0" r="r" b="b"/>
              <a:pathLst>
                <a:path w="557" h="2681">
                  <a:moveTo>
                    <a:pt x="0" y="2098"/>
                  </a:moveTo>
                  <a:lnTo>
                    <a:pt x="139" y="2098"/>
                  </a:lnTo>
                  <a:lnTo>
                    <a:pt x="139" y="0"/>
                  </a:lnTo>
                  <a:lnTo>
                    <a:pt x="417" y="0"/>
                  </a:lnTo>
                  <a:lnTo>
                    <a:pt x="417" y="2098"/>
                  </a:lnTo>
                  <a:lnTo>
                    <a:pt x="556" y="2098"/>
                  </a:lnTo>
                  <a:lnTo>
                    <a:pt x="278" y="2681"/>
                  </a:lnTo>
                  <a:lnTo>
                    <a:pt x="0" y="2098"/>
                  </a:lnTo>
                  <a:close/>
                </a:path>
              </a:pathLst>
            </a:custGeom>
            <a:noFill/>
            <a:ln w="12192">
              <a:solidFill>
                <a:srgbClr val="132042"/>
              </a:solidFill>
              <a:round/>
              <a:headEnd/>
              <a:tailEnd/>
            </a:ln>
          </p:spPr>
          <p:txBody>
            <a:bodyPr vert="horz" wrap="square" lIns="91440" tIns="45720" rIns="91440" bIns="45720" numCol="1" anchor="t" anchorCtr="0" compatLnSpc="1">
              <a:prstTxWarp prst="textNoShape">
                <a:avLst/>
              </a:prstTxWarp>
            </a:bodyPr>
            <a:lstStyle/>
            <a:p>
              <a:endParaRPr lang="da-DK"/>
            </a:p>
          </p:txBody>
        </p:sp>
      </p:grpSp>
      <p:sp>
        <p:nvSpPr>
          <p:cNvPr id="23567" name="Rectangle 15"/>
          <p:cNvSpPr>
            <a:spLocks noChangeArrowheads="1"/>
          </p:cNvSpPr>
          <p:nvPr/>
        </p:nvSpPr>
        <p:spPr bwMode="auto">
          <a:xfrm>
            <a:off x="5796136" y="2876019"/>
            <a:ext cx="3779912"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j-lt"/>
                <a:ea typeface="Calibri" pitchFamily="34" charset="0"/>
                <a:cs typeface="Calibri Light" pitchFamily="34" charset="0"/>
              </a:rPr>
              <a:t>Muscle Protein Synthesis</a:t>
            </a:r>
            <a:endParaRPr kumimoji="0" lang="en-US" sz="2400" b="0" i="0" u="none" strike="noStrike" cap="none" normalizeH="0" baseline="0" dirty="0">
              <a:ln>
                <a:noFill/>
              </a:ln>
              <a:solidFill>
                <a:schemeClr val="tx1"/>
              </a:solidFill>
              <a:effectLst/>
              <a:latin typeface="+mj-lt"/>
              <a:cs typeface="Arial" pitchFamily="34" charset="0"/>
            </a:endParaRPr>
          </a:p>
        </p:txBody>
      </p:sp>
      <p:sp>
        <p:nvSpPr>
          <p:cNvPr id="17" name="Rektangel 16"/>
          <p:cNvSpPr/>
          <p:nvPr/>
        </p:nvSpPr>
        <p:spPr>
          <a:xfrm>
            <a:off x="1835696" y="836712"/>
            <a:ext cx="1582484" cy="369332"/>
          </a:xfrm>
          <a:prstGeom prst="rect">
            <a:avLst/>
          </a:prstGeom>
        </p:spPr>
        <p:txBody>
          <a:bodyPr wrap="none">
            <a:spAutoFit/>
          </a:bodyPr>
          <a:lstStyle/>
          <a:p>
            <a:pPr lvl="0" fontAlgn="base">
              <a:spcBef>
                <a:spcPct val="0"/>
              </a:spcBef>
              <a:spcAft>
                <a:spcPct val="0"/>
              </a:spcAft>
            </a:pPr>
            <a:r>
              <a:rPr kumimoji="0" lang="en-US" b="0" i="0" u="none" strike="noStrike" cap="none" normalizeH="0" baseline="0" dirty="0">
                <a:ln>
                  <a:noFill/>
                </a:ln>
                <a:solidFill>
                  <a:schemeClr val="tx1"/>
                </a:solidFill>
                <a:effectLst/>
                <a:latin typeface="Arial" pitchFamily="34" charset="0"/>
                <a:ea typeface="Calibri" pitchFamily="34" charset="0"/>
                <a:cs typeface="Arial" pitchFamily="34" charset="0"/>
              </a:rPr>
              <a:t>Arterial Inflow</a:t>
            </a:r>
            <a:endParaRPr kumimoji="0" lang="en-US" b="0" i="0" u="none" strike="noStrike" cap="none" normalizeH="0" baseline="0" dirty="0">
              <a:ln>
                <a:noFill/>
              </a:ln>
              <a:solidFill>
                <a:schemeClr val="tx1"/>
              </a:solidFill>
              <a:effectLst/>
              <a:latin typeface="Arial" pitchFamily="34" charset="0"/>
              <a:cs typeface="Arial" pitchFamily="34" charset="0"/>
            </a:endParaRPr>
          </a:p>
        </p:txBody>
      </p:sp>
      <p:sp>
        <p:nvSpPr>
          <p:cNvPr id="19" name="Rektangel 18"/>
          <p:cNvSpPr/>
          <p:nvPr/>
        </p:nvSpPr>
        <p:spPr>
          <a:xfrm>
            <a:off x="0" y="5013176"/>
            <a:ext cx="1800558" cy="369332"/>
          </a:xfrm>
          <a:prstGeom prst="rect">
            <a:avLst/>
          </a:prstGeom>
        </p:spPr>
        <p:txBody>
          <a:bodyPr wrap="none">
            <a:spAutoFit/>
          </a:bodyPr>
          <a:lstStyle/>
          <a:p>
            <a:pPr lvl="0" fontAlgn="base">
              <a:spcBef>
                <a:spcPct val="0"/>
              </a:spcBef>
              <a:spcAft>
                <a:spcPct val="0"/>
              </a:spcAft>
            </a:pPr>
            <a:r>
              <a:rPr kumimoji="0" lang="en-US" b="0" i="0" u="none" strike="noStrike" cap="none" normalizeH="0" baseline="0" dirty="0">
                <a:ln>
                  <a:noFill/>
                </a:ln>
                <a:solidFill>
                  <a:schemeClr val="tx1"/>
                </a:solidFill>
                <a:effectLst/>
                <a:latin typeface="Arial" pitchFamily="34" charset="0"/>
                <a:ea typeface="Calibri" pitchFamily="34" charset="0"/>
                <a:cs typeface="Arial" pitchFamily="34" charset="0"/>
              </a:rPr>
              <a:t>Venous Outflow</a:t>
            </a:r>
            <a:endParaRPr kumimoji="0" lang="da-DK" sz="1000" b="0" i="0" u="none" strike="noStrike" cap="none" normalizeH="0" baseline="0" dirty="0">
              <a:ln>
                <a:noFill/>
              </a:ln>
              <a:solidFill>
                <a:schemeClr val="tx1"/>
              </a:solidFill>
              <a:effectLst/>
              <a:latin typeface="Arial" pitchFamily="34" charset="0"/>
              <a:cs typeface="Arial" pitchFamily="34" charset="0"/>
            </a:endParaRPr>
          </a:p>
        </p:txBody>
      </p:sp>
      <p:sp>
        <p:nvSpPr>
          <p:cNvPr id="20" name="Rektangel 19"/>
          <p:cNvSpPr/>
          <p:nvPr/>
        </p:nvSpPr>
        <p:spPr>
          <a:xfrm>
            <a:off x="2843808" y="1700808"/>
            <a:ext cx="1757854" cy="369332"/>
          </a:xfrm>
          <a:prstGeom prst="rect">
            <a:avLst/>
          </a:prstGeom>
        </p:spPr>
        <p:txBody>
          <a:bodyPr wrap="none">
            <a:spAutoFit/>
          </a:bodyPr>
          <a:lstStyle/>
          <a:p>
            <a:pPr lvl="0" fontAlgn="base">
              <a:spcBef>
                <a:spcPct val="0"/>
              </a:spcBef>
              <a:spcAft>
                <a:spcPct val="0"/>
              </a:spcAft>
            </a:pPr>
            <a:r>
              <a:rPr kumimoji="0" lang="en-US" b="0" i="0" u="none" strike="noStrike" cap="none" normalizeH="0" baseline="0" dirty="0">
                <a:ln>
                  <a:noFill/>
                </a:ln>
                <a:solidFill>
                  <a:schemeClr val="tx1"/>
                </a:solidFill>
                <a:effectLst/>
                <a:latin typeface="Arial" pitchFamily="34" charset="0"/>
                <a:ea typeface="Calibri" pitchFamily="34" charset="0"/>
                <a:cs typeface="Arial" pitchFamily="34" charset="0"/>
              </a:rPr>
              <a:t>Pneumatic Cuff</a:t>
            </a:r>
            <a:endParaRPr kumimoji="0" lang="da-DK" sz="1000" b="0" i="0" u="none" strike="noStrike" cap="none" normalizeH="0" baseline="0" dirty="0">
              <a:ln>
                <a:noFill/>
              </a:ln>
              <a:solidFill>
                <a:schemeClr val="tx1"/>
              </a:solidFill>
              <a:effectLst/>
              <a:latin typeface="Arial" pitchFamily="34" charset="0"/>
              <a:cs typeface="Arial" pitchFamily="34" charset="0"/>
            </a:endParaRPr>
          </a:p>
        </p:txBody>
      </p:sp>
      <p:sp>
        <p:nvSpPr>
          <p:cNvPr id="21" name="Rektangel 20"/>
          <p:cNvSpPr/>
          <p:nvPr/>
        </p:nvSpPr>
        <p:spPr>
          <a:xfrm>
            <a:off x="3635896" y="5103674"/>
            <a:ext cx="5508104" cy="1754326"/>
          </a:xfrm>
          <a:prstGeom prst="rect">
            <a:avLst/>
          </a:prstGeom>
        </p:spPr>
        <p:txBody>
          <a:bodyPr wrap="square">
            <a:spAutoFit/>
          </a:bodyPr>
          <a:lstStyle/>
          <a:p>
            <a:r>
              <a:rPr lang="da-DK" dirty="0"/>
              <a:t>2012 Jan;78(1):151-4. </a:t>
            </a:r>
            <a:r>
              <a:rPr lang="da-DK" dirty="0" err="1"/>
              <a:t>doi</a:t>
            </a:r>
            <a:r>
              <a:rPr lang="da-DK" dirty="0"/>
              <a:t>: 10.1016/j.mehy.2011.10.014. </a:t>
            </a:r>
            <a:r>
              <a:rPr lang="da-DK" dirty="0" err="1"/>
              <a:t>Epub</a:t>
            </a:r>
            <a:r>
              <a:rPr lang="da-DK" dirty="0"/>
              <a:t> 2011 </a:t>
            </a:r>
            <a:r>
              <a:rPr lang="da-DK" dirty="0" err="1"/>
              <a:t>Nov</a:t>
            </a:r>
            <a:r>
              <a:rPr lang="da-DK" dirty="0"/>
              <a:t> 1.</a:t>
            </a:r>
          </a:p>
          <a:p>
            <a:r>
              <a:rPr lang="da-DK" b="1" dirty="0"/>
              <a:t>The </a:t>
            </a:r>
            <a:r>
              <a:rPr lang="da-DK" b="1" dirty="0" err="1"/>
              <a:t>anabolic</a:t>
            </a:r>
            <a:r>
              <a:rPr lang="da-DK" b="1" dirty="0"/>
              <a:t> </a:t>
            </a:r>
            <a:r>
              <a:rPr lang="da-DK" b="1" dirty="0" err="1"/>
              <a:t>benefits</a:t>
            </a:r>
            <a:r>
              <a:rPr lang="da-DK" b="1" dirty="0"/>
              <a:t> of </a:t>
            </a:r>
            <a:r>
              <a:rPr lang="da-DK" b="1" dirty="0" err="1"/>
              <a:t>venous</a:t>
            </a:r>
            <a:r>
              <a:rPr lang="da-DK" b="1" dirty="0"/>
              <a:t> </a:t>
            </a:r>
            <a:r>
              <a:rPr lang="da-DK" b="1" dirty="0" err="1"/>
              <a:t>blood</a:t>
            </a:r>
            <a:r>
              <a:rPr lang="da-DK" b="1" dirty="0"/>
              <a:t> flow </a:t>
            </a:r>
            <a:r>
              <a:rPr lang="da-DK" b="1" dirty="0" err="1"/>
              <a:t>restriction</a:t>
            </a:r>
            <a:r>
              <a:rPr lang="da-DK" b="1" dirty="0"/>
              <a:t> </a:t>
            </a:r>
            <a:r>
              <a:rPr lang="da-DK" b="1" dirty="0" err="1"/>
              <a:t>training</a:t>
            </a:r>
            <a:r>
              <a:rPr lang="da-DK" b="1" dirty="0"/>
              <a:t> </a:t>
            </a:r>
            <a:r>
              <a:rPr lang="da-DK" b="1" dirty="0" err="1"/>
              <a:t>may</a:t>
            </a:r>
            <a:r>
              <a:rPr lang="da-DK" b="1" dirty="0"/>
              <a:t> </a:t>
            </a:r>
            <a:r>
              <a:rPr lang="da-DK" b="1" dirty="0" err="1"/>
              <a:t>be</a:t>
            </a:r>
            <a:r>
              <a:rPr lang="da-DK" b="1" dirty="0"/>
              <a:t> </a:t>
            </a:r>
            <a:r>
              <a:rPr lang="da-DK" b="1" dirty="0" err="1"/>
              <a:t>induced</a:t>
            </a:r>
            <a:r>
              <a:rPr lang="da-DK" b="1" dirty="0"/>
              <a:t> by </a:t>
            </a:r>
            <a:r>
              <a:rPr lang="da-DK" b="1" dirty="0" err="1"/>
              <a:t>muscle</a:t>
            </a:r>
            <a:r>
              <a:rPr lang="da-DK" b="1" dirty="0"/>
              <a:t> </a:t>
            </a:r>
            <a:r>
              <a:rPr lang="da-DK" b="1" dirty="0" err="1"/>
              <a:t>cell</a:t>
            </a:r>
            <a:r>
              <a:rPr lang="da-DK" b="1" dirty="0"/>
              <a:t> </a:t>
            </a:r>
            <a:r>
              <a:rPr lang="da-DK" b="1" dirty="0" err="1"/>
              <a:t>swelling</a:t>
            </a:r>
            <a:r>
              <a:rPr lang="da-DK" b="1" dirty="0"/>
              <a:t>.</a:t>
            </a:r>
          </a:p>
          <a:p>
            <a:r>
              <a:rPr lang="da-DK" u="sng" dirty="0" err="1">
                <a:hlinkClick r:id="rId6"/>
              </a:rPr>
              <a:t>Loenneke</a:t>
            </a:r>
            <a:r>
              <a:rPr lang="da-DK" u="sng" dirty="0">
                <a:hlinkClick r:id="rId6"/>
              </a:rPr>
              <a:t> JP</a:t>
            </a:r>
            <a:r>
              <a:rPr lang="da-DK" baseline="30000" dirty="0"/>
              <a:t>1</a:t>
            </a:r>
            <a:r>
              <a:rPr lang="da-DK" dirty="0"/>
              <a:t>, </a:t>
            </a:r>
            <a:r>
              <a:rPr lang="da-DK" u="sng" dirty="0" err="1">
                <a:hlinkClick r:id="rId7"/>
              </a:rPr>
              <a:t>Fahs</a:t>
            </a:r>
            <a:r>
              <a:rPr lang="da-DK" u="sng" dirty="0">
                <a:hlinkClick r:id="rId7"/>
              </a:rPr>
              <a:t> CA</a:t>
            </a:r>
            <a:r>
              <a:rPr lang="da-DK" dirty="0"/>
              <a:t>, </a:t>
            </a:r>
            <a:r>
              <a:rPr lang="da-DK" u="sng" dirty="0" err="1">
                <a:hlinkClick r:id="rId8"/>
              </a:rPr>
              <a:t>Rossow</a:t>
            </a:r>
            <a:r>
              <a:rPr lang="da-DK" u="sng" dirty="0">
                <a:hlinkClick r:id="rId8"/>
              </a:rPr>
              <a:t> LM</a:t>
            </a:r>
            <a:r>
              <a:rPr lang="da-DK" dirty="0"/>
              <a:t>, </a:t>
            </a:r>
            <a:r>
              <a:rPr lang="da-DK" u="sng" dirty="0">
                <a:hlinkClick r:id="rId9"/>
              </a:rPr>
              <a:t>Abe T</a:t>
            </a:r>
            <a:r>
              <a:rPr lang="da-DK" dirty="0"/>
              <a:t>, </a:t>
            </a:r>
            <a:r>
              <a:rPr lang="da-DK" u="sng" dirty="0" err="1">
                <a:hlinkClick r:id="rId10"/>
              </a:rPr>
              <a:t>Bemben</a:t>
            </a:r>
            <a:r>
              <a:rPr lang="da-DK" u="sng" dirty="0">
                <a:hlinkClick r:id="rId10"/>
              </a:rPr>
              <a:t> MG</a:t>
            </a:r>
            <a:r>
              <a:rPr lang="da-DK" dirty="0"/>
              <a:t>.</a:t>
            </a:r>
          </a:p>
        </p:txBody>
      </p:sp>
      <p:sp>
        <p:nvSpPr>
          <p:cNvPr id="30721" name="Rectangle 1"/>
          <p:cNvSpPr>
            <a:spLocks noChangeArrowheads="1"/>
          </p:cNvSpPr>
          <p:nvPr/>
        </p:nvSpPr>
        <p:spPr bwMode="auto">
          <a:xfrm>
            <a:off x="4679504" y="3717032"/>
            <a:ext cx="4464496"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buFontTx/>
              <a:buChar char="•"/>
              <a:tabLst>
                <a:tab pos="1216025" algn="l"/>
              </a:tabLst>
            </a:pPr>
            <a:r>
              <a:rPr kumimoji="0" lang="en-US" sz="2200" b="0" i="0" u="none" strike="noStrike" cap="none" normalizeH="0" baseline="0" dirty="0">
                <a:ln>
                  <a:noFill/>
                </a:ln>
                <a:solidFill>
                  <a:schemeClr val="tx1"/>
                </a:solidFill>
                <a:effectLst/>
                <a:latin typeface="Arial" pitchFamily="34" charset="0"/>
                <a:ea typeface="Calibri" pitchFamily="34" charset="0"/>
                <a:cs typeface="Arial" pitchFamily="34" charset="0"/>
              </a:rPr>
              <a:t>Cell Swelling hypothesized to</a:t>
            </a:r>
            <a:r>
              <a:rPr lang="da-DK" sz="800" dirty="0">
                <a:latin typeface="Arial" pitchFamily="34" charset="0"/>
                <a:cs typeface="Arial" pitchFamily="34" charset="0"/>
              </a:rPr>
              <a:t> </a:t>
            </a:r>
            <a:r>
              <a:rPr kumimoji="0" lang="en-US" sz="1900" b="0" i="0" u="none" strike="noStrike" cap="none" normalizeH="0" baseline="0" dirty="0">
                <a:ln>
                  <a:noFill/>
                </a:ln>
                <a:solidFill>
                  <a:schemeClr val="tx1"/>
                </a:solidFill>
                <a:effectLst/>
                <a:latin typeface="Arial" pitchFamily="34" charset="0"/>
                <a:ea typeface="Calibri" pitchFamily="34" charset="0"/>
                <a:cs typeface="Arial" pitchFamily="34" charset="0"/>
              </a:rPr>
              <a:t>Stimulate protein synthesis</a:t>
            </a:r>
          </a:p>
          <a:p>
            <a:pPr marL="0" marR="0" lvl="0" indent="0" algn="l" defTabSz="914400" rtl="0" eaLnBrk="0" fontAlgn="base" latinLnBrk="0" hangingPunct="0">
              <a:lnSpc>
                <a:spcPct val="100000"/>
              </a:lnSpc>
              <a:spcBef>
                <a:spcPct val="0"/>
              </a:spcBef>
              <a:spcAft>
                <a:spcPct val="0"/>
              </a:spcAft>
              <a:buClrTx/>
              <a:buSzTx/>
              <a:buFontTx/>
              <a:buNone/>
              <a:tabLst>
                <a:tab pos="1216025" algn="l"/>
              </a:tabLst>
            </a:pPr>
            <a:r>
              <a:rPr kumimoji="0" lang="en-US" sz="1900" b="0" i="0" u="none" strike="noStrike" cap="none" normalizeH="0" baseline="0" dirty="0">
                <a:ln>
                  <a:noFill/>
                </a:ln>
                <a:solidFill>
                  <a:schemeClr val="tx1"/>
                </a:solidFill>
                <a:effectLst/>
                <a:latin typeface="Arial" pitchFamily="34" charset="0"/>
                <a:ea typeface="Calibri" pitchFamily="34" charset="0"/>
                <a:cs typeface="Arial" pitchFamily="34" charset="0"/>
              </a:rPr>
              <a:t>        Inhibit Proteolysis</a:t>
            </a:r>
            <a:r>
              <a:rPr kumimoji="0" lang="da-DK" sz="800" b="0" i="0" u="none" strike="noStrike" cap="none" normalizeH="0" baseline="0" dirty="0">
                <a:ln>
                  <a:noFill/>
                </a:ln>
                <a:solidFill>
                  <a:schemeClr val="tx1"/>
                </a:solidFill>
                <a:effectLst/>
                <a:latin typeface="Arial" pitchFamily="34" charset="0"/>
                <a:cs typeface="Arial" pitchFamily="34" charset="0"/>
              </a:rPr>
              <a:t> </a:t>
            </a:r>
            <a:endParaRPr kumimoji="0" lang="da-DK"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0" y="0"/>
            <a:ext cx="8969375" cy="6513513"/>
            <a:chOff x="-10" y="0"/>
            <a:chExt cx="14126" cy="10257"/>
          </a:xfrm>
        </p:grpSpPr>
        <p:pic>
          <p:nvPicPr>
            <p:cNvPr id="24579" name="Picture 3"/>
            <p:cNvPicPr>
              <a:picLocks noChangeAspect="1" noChangeArrowheads="1"/>
            </p:cNvPicPr>
            <p:nvPr/>
          </p:nvPicPr>
          <p:blipFill>
            <a:blip r:embed="rId3" cstate="print"/>
            <a:srcRect/>
            <a:stretch>
              <a:fillRect/>
            </a:stretch>
          </p:blipFill>
          <p:spPr bwMode="auto">
            <a:xfrm>
              <a:off x="0" y="0"/>
              <a:ext cx="9674" cy="10256"/>
            </a:xfrm>
            <a:prstGeom prst="rect">
              <a:avLst/>
            </a:prstGeom>
            <a:noFill/>
            <a:ln w="9525">
              <a:noFill/>
              <a:miter lim="800000"/>
              <a:headEnd/>
              <a:tailEnd/>
            </a:ln>
          </p:spPr>
        </p:pic>
        <p:pic>
          <p:nvPicPr>
            <p:cNvPr id="24580" name="Picture 4"/>
            <p:cNvPicPr>
              <a:picLocks noChangeAspect="1" noChangeArrowheads="1"/>
            </p:cNvPicPr>
            <p:nvPr/>
          </p:nvPicPr>
          <p:blipFill>
            <a:blip r:embed="rId4" cstate="print"/>
            <a:srcRect/>
            <a:stretch>
              <a:fillRect/>
            </a:stretch>
          </p:blipFill>
          <p:spPr bwMode="auto">
            <a:xfrm>
              <a:off x="1939" y="4746"/>
              <a:ext cx="2485" cy="2619"/>
            </a:xfrm>
            <a:prstGeom prst="rect">
              <a:avLst/>
            </a:prstGeom>
            <a:noFill/>
            <a:ln w="9525">
              <a:noFill/>
              <a:miter lim="800000"/>
              <a:headEnd/>
              <a:tailEnd/>
            </a:ln>
          </p:spPr>
        </p:pic>
        <p:sp>
          <p:nvSpPr>
            <p:cNvPr id="24581" name="AutoShape 5"/>
            <p:cNvSpPr>
              <a:spLocks/>
            </p:cNvSpPr>
            <p:nvPr/>
          </p:nvSpPr>
          <p:spPr bwMode="auto">
            <a:xfrm>
              <a:off x="1965" y="3544"/>
              <a:ext cx="1668" cy="1913"/>
            </a:xfrm>
            <a:custGeom>
              <a:avLst/>
              <a:gdLst/>
              <a:ahLst/>
              <a:cxnLst>
                <a:cxn ang="0">
                  <a:pos x="158" y="0"/>
                </a:cxn>
                <a:cxn ang="0">
                  <a:pos x="0" y="137"/>
                </a:cxn>
                <a:cxn ang="0">
                  <a:pos x="1374" y="1733"/>
                </a:cxn>
                <a:cxn ang="0">
                  <a:pos x="1295" y="1801"/>
                </a:cxn>
                <a:cxn ang="0">
                  <a:pos x="1667" y="1913"/>
                </a:cxn>
                <a:cxn ang="0">
                  <a:pos x="1621" y="1596"/>
                </a:cxn>
                <a:cxn ang="0">
                  <a:pos x="1532" y="1596"/>
                </a:cxn>
                <a:cxn ang="0">
                  <a:pos x="158" y="0"/>
                </a:cxn>
                <a:cxn ang="0">
                  <a:pos x="1611" y="1528"/>
                </a:cxn>
                <a:cxn ang="0">
                  <a:pos x="1532" y="1596"/>
                </a:cxn>
                <a:cxn ang="0">
                  <a:pos x="1621" y="1596"/>
                </a:cxn>
                <a:cxn ang="0">
                  <a:pos x="1611" y="1528"/>
                </a:cxn>
              </a:cxnLst>
              <a:rect l="0" t="0" r="r" b="b"/>
              <a:pathLst>
                <a:path w="1668" h="1913">
                  <a:moveTo>
                    <a:pt x="158" y="0"/>
                  </a:moveTo>
                  <a:lnTo>
                    <a:pt x="0" y="137"/>
                  </a:lnTo>
                  <a:lnTo>
                    <a:pt x="1374" y="1733"/>
                  </a:lnTo>
                  <a:lnTo>
                    <a:pt x="1295" y="1801"/>
                  </a:lnTo>
                  <a:lnTo>
                    <a:pt x="1667" y="1913"/>
                  </a:lnTo>
                  <a:lnTo>
                    <a:pt x="1621" y="1596"/>
                  </a:lnTo>
                  <a:lnTo>
                    <a:pt x="1532" y="1596"/>
                  </a:lnTo>
                  <a:lnTo>
                    <a:pt x="158" y="0"/>
                  </a:lnTo>
                  <a:close/>
                  <a:moveTo>
                    <a:pt x="1611" y="1528"/>
                  </a:moveTo>
                  <a:lnTo>
                    <a:pt x="1532" y="1596"/>
                  </a:lnTo>
                  <a:lnTo>
                    <a:pt x="1621" y="1596"/>
                  </a:lnTo>
                  <a:lnTo>
                    <a:pt x="1611" y="1528"/>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82" name="Freeform 6"/>
            <p:cNvSpPr>
              <a:spLocks/>
            </p:cNvSpPr>
            <p:nvPr/>
          </p:nvSpPr>
          <p:spPr bwMode="auto">
            <a:xfrm>
              <a:off x="1965" y="3544"/>
              <a:ext cx="1668" cy="1913"/>
            </a:xfrm>
            <a:custGeom>
              <a:avLst/>
              <a:gdLst/>
              <a:ahLst/>
              <a:cxnLst>
                <a:cxn ang="0">
                  <a:pos x="1295" y="1801"/>
                </a:cxn>
                <a:cxn ang="0">
                  <a:pos x="1374" y="1733"/>
                </a:cxn>
                <a:cxn ang="0">
                  <a:pos x="0" y="137"/>
                </a:cxn>
                <a:cxn ang="0">
                  <a:pos x="158" y="0"/>
                </a:cxn>
                <a:cxn ang="0">
                  <a:pos x="1532" y="1596"/>
                </a:cxn>
                <a:cxn ang="0">
                  <a:pos x="1611" y="1528"/>
                </a:cxn>
                <a:cxn ang="0">
                  <a:pos x="1667" y="1913"/>
                </a:cxn>
                <a:cxn ang="0">
                  <a:pos x="1295" y="1801"/>
                </a:cxn>
              </a:cxnLst>
              <a:rect l="0" t="0" r="r" b="b"/>
              <a:pathLst>
                <a:path w="1668" h="1913">
                  <a:moveTo>
                    <a:pt x="1295" y="1801"/>
                  </a:moveTo>
                  <a:lnTo>
                    <a:pt x="1374" y="1733"/>
                  </a:lnTo>
                  <a:lnTo>
                    <a:pt x="0" y="137"/>
                  </a:lnTo>
                  <a:lnTo>
                    <a:pt x="158" y="0"/>
                  </a:lnTo>
                  <a:lnTo>
                    <a:pt x="1532" y="1596"/>
                  </a:lnTo>
                  <a:lnTo>
                    <a:pt x="1611" y="1528"/>
                  </a:lnTo>
                  <a:lnTo>
                    <a:pt x="1667" y="1913"/>
                  </a:lnTo>
                  <a:lnTo>
                    <a:pt x="1295" y="1801"/>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83" name="AutoShape 7"/>
            <p:cNvSpPr>
              <a:spLocks/>
            </p:cNvSpPr>
            <p:nvPr/>
          </p:nvSpPr>
          <p:spPr bwMode="auto">
            <a:xfrm>
              <a:off x="1139" y="2619"/>
              <a:ext cx="1794" cy="2021"/>
            </a:xfrm>
            <a:custGeom>
              <a:avLst/>
              <a:gdLst/>
              <a:ahLst/>
              <a:cxnLst>
                <a:cxn ang="0">
                  <a:pos x="409" y="0"/>
                </a:cxn>
                <a:cxn ang="0">
                  <a:pos x="0" y="352"/>
                </a:cxn>
                <a:cxn ang="0">
                  <a:pos x="1035" y="1554"/>
                </a:cxn>
                <a:cxn ang="0">
                  <a:pos x="831" y="1731"/>
                </a:cxn>
                <a:cxn ang="0">
                  <a:pos x="1793" y="2021"/>
                </a:cxn>
                <a:cxn ang="0">
                  <a:pos x="1675" y="1202"/>
                </a:cxn>
                <a:cxn ang="0">
                  <a:pos x="1444" y="1202"/>
                </a:cxn>
                <a:cxn ang="0">
                  <a:pos x="409" y="0"/>
                </a:cxn>
                <a:cxn ang="0">
                  <a:pos x="1649" y="1026"/>
                </a:cxn>
                <a:cxn ang="0">
                  <a:pos x="1444" y="1202"/>
                </a:cxn>
                <a:cxn ang="0">
                  <a:pos x="1675" y="1202"/>
                </a:cxn>
                <a:cxn ang="0">
                  <a:pos x="1649" y="1026"/>
                </a:cxn>
              </a:cxnLst>
              <a:rect l="0" t="0" r="r" b="b"/>
              <a:pathLst>
                <a:path w="1794" h="2021">
                  <a:moveTo>
                    <a:pt x="409" y="0"/>
                  </a:moveTo>
                  <a:lnTo>
                    <a:pt x="0" y="352"/>
                  </a:lnTo>
                  <a:lnTo>
                    <a:pt x="1035" y="1554"/>
                  </a:lnTo>
                  <a:lnTo>
                    <a:pt x="831" y="1731"/>
                  </a:lnTo>
                  <a:lnTo>
                    <a:pt x="1793" y="2021"/>
                  </a:lnTo>
                  <a:lnTo>
                    <a:pt x="1675" y="1202"/>
                  </a:lnTo>
                  <a:lnTo>
                    <a:pt x="1444" y="1202"/>
                  </a:lnTo>
                  <a:lnTo>
                    <a:pt x="409" y="0"/>
                  </a:lnTo>
                  <a:close/>
                  <a:moveTo>
                    <a:pt x="1649" y="1026"/>
                  </a:moveTo>
                  <a:lnTo>
                    <a:pt x="1444" y="1202"/>
                  </a:lnTo>
                  <a:lnTo>
                    <a:pt x="1675" y="1202"/>
                  </a:lnTo>
                  <a:lnTo>
                    <a:pt x="1649" y="1026"/>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84" name="Freeform 8"/>
            <p:cNvSpPr>
              <a:spLocks/>
            </p:cNvSpPr>
            <p:nvPr/>
          </p:nvSpPr>
          <p:spPr bwMode="auto">
            <a:xfrm>
              <a:off x="1139" y="2619"/>
              <a:ext cx="1794" cy="2021"/>
            </a:xfrm>
            <a:custGeom>
              <a:avLst/>
              <a:gdLst/>
              <a:ahLst/>
              <a:cxnLst>
                <a:cxn ang="0">
                  <a:pos x="831" y="1731"/>
                </a:cxn>
                <a:cxn ang="0">
                  <a:pos x="1035" y="1554"/>
                </a:cxn>
                <a:cxn ang="0">
                  <a:pos x="0" y="352"/>
                </a:cxn>
                <a:cxn ang="0">
                  <a:pos x="409" y="0"/>
                </a:cxn>
                <a:cxn ang="0">
                  <a:pos x="1444" y="1202"/>
                </a:cxn>
                <a:cxn ang="0">
                  <a:pos x="1649" y="1026"/>
                </a:cxn>
                <a:cxn ang="0">
                  <a:pos x="1793" y="2021"/>
                </a:cxn>
                <a:cxn ang="0">
                  <a:pos x="831" y="1731"/>
                </a:cxn>
              </a:cxnLst>
              <a:rect l="0" t="0" r="r" b="b"/>
              <a:pathLst>
                <a:path w="1794" h="2021">
                  <a:moveTo>
                    <a:pt x="831" y="1731"/>
                  </a:moveTo>
                  <a:lnTo>
                    <a:pt x="1035" y="1554"/>
                  </a:lnTo>
                  <a:lnTo>
                    <a:pt x="0" y="352"/>
                  </a:lnTo>
                  <a:lnTo>
                    <a:pt x="409" y="0"/>
                  </a:lnTo>
                  <a:lnTo>
                    <a:pt x="1444" y="1202"/>
                  </a:lnTo>
                  <a:lnTo>
                    <a:pt x="1649" y="1026"/>
                  </a:lnTo>
                  <a:lnTo>
                    <a:pt x="1793" y="2021"/>
                  </a:lnTo>
                  <a:lnTo>
                    <a:pt x="831" y="1731"/>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85" name="AutoShape 9"/>
            <p:cNvSpPr>
              <a:spLocks/>
            </p:cNvSpPr>
            <p:nvPr/>
          </p:nvSpPr>
          <p:spPr bwMode="auto">
            <a:xfrm>
              <a:off x="1060" y="5064"/>
              <a:ext cx="3088" cy="3331"/>
            </a:xfrm>
            <a:custGeom>
              <a:avLst/>
              <a:gdLst/>
              <a:ahLst/>
              <a:cxnLst>
                <a:cxn ang="0">
                  <a:pos x="788" y="460"/>
                </a:cxn>
                <a:cxn ang="0">
                  <a:pos x="171" y="460"/>
                </a:cxn>
                <a:cxn ang="0">
                  <a:pos x="2745" y="3330"/>
                </a:cxn>
                <a:cxn ang="0">
                  <a:pos x="3087" y="3023"/>
                </a:cxn>
                <a:cxn ang="0">
                  <a:pos x="788" y="460"/>
                </a:cxn>
                <a:cxn ang="0">
                  <a:pos x="684" y="0"/>
                </a:cxn>
                <a:cxn ang="0">
                  <a:pos x="96" y="32"/>
                </a:cxn>
                <a:cxn ang="0">
                  <a:pos x="0" y="613"/>
                </a:cxn>
                <a:cxn ang="0">
                  <a:pos x="171" y="460"/>
                </a:cxn>
                <a:cxn ang="0">
                  <a:pos x="788" y="460"/>
                </a:cxn>
                <a:cxn ang="0">
                  <a:pos x="513" y="153"/>
                </a:cxn>
                <a:cxn ang="0">
                  <a:pos x="684" y="0"/>
                </a:cxn>
              </a:cxnLst>
              <a:rect l="0" t="0" r="r" b="b"/>
              <a:pathLst>
                <a:path w="3088" h="3331">
                  <a:moveTo>
                    <a:pt x="788" y="460"/>
                  </a:moveTo>
                  <a:lnTo>
                    <a:pt x="171" y="460"/>
                  </a:lnTo>
                  <a:lnTo>
                    <a:pt x="2745" y="3330"/>
                  </a:lnTo>
                  <a:lnTo>
                    <a:pt x="3087" y="3023"/>
                  </a:lnTo>
                  <a:lnTo>
                    <a:pt x="788" y="460"/>
                  </a:lnTo>
                  <a:close/>
                  <a:moveTo>
                    <a:pt x="684" y="0"/>
                  </a:moveTo>
                  <a:lnTo>
                    <a:pt x="96" y="32"/>
                  </a:lnTo>
                  <a:lnTo>
                    <a:pt x="0" y="613"/>
                  </a:lnTo>
                  <a:lnTo>
                    <a:pt x="171" y="460"/>
                  </a:lnTo>
                  <a:lnTo>
                    <a:pt x="788" y="460"/>
                  </a:lnTo>
                  <a:lnTo>
                    <a:pt x="513" y="153"/>
                  </a:lnTo>
                  <a:lnTo>
                    <a:pt x="684" y="0"/>
                  </a:lnTo>
                  <a:close/>
                </a:path>
              </a:pathLst>
            </a:custGeom>
            <a:solidFill>
              <a:srgbClr val="CF132B"/>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86" name="Freeform 10"/>
            <p:cNvSpPr>
              <a:spLocks/>
            </p:cNvSpPr>
            <p:nvPr/>
          </p:nvSpPr>
          <p:spPr bwMode="auto">
            <a:xfrm>
              <a:off x="1060" y="5064"/>
              <a:ext cx="3088" cy="3331"/>
            </a:xfrm>
            <a:custGeom>
              <a:avLst/>
              <a:gdLst/>
              <a:ahLst/>
              <a:cxnLst>
                <a:cxn ang="0">
                  <a:pos x="684" y="0"/>
                </a:cxn>
                <a:cxn ang="0">
                  <a:pos x="513" y="153"/>
                </a:cxn>
                <a:cxn ang="0">
                  <a:pos x="3087" y="3023"/>
                </a:cxn>
                <a:cxn ang="0">
                  <a:pos x="2745" y="3330"/>
                </a:cxn>
                <a:cxn ang="0">
                  <a:pos x="171" y="460"/>
                </a:cxn>
                <a:cxn ang="0">
                  <a:pos x="0" y="613"/>
                </a:cxn>
                <a:cxn ang="0">
                  <a:pos x="96" y="32"/>
                </a:cxn>
                <a:cxn ang="0">
                  <a:pos x="684" y="0"/>
                </a:cxn>
              </a:cxnLst>
              <a:rect l="0" t="0" r="r" b="b"/>
              <a:pathLst>
                <a:path w="3088" h="3331">
                  <a:moveTo>
                    <a:pt x="684" y="0"/>
                  </a:moveTo>
                  <a:lnTo>
                    <a:pt x="513" y="153"/>
                  </a:lnTo>
                  <a:lnTo>
                    <a:pt x="3087" y="3023"/>
                  </a:lnTo>
                  <a:lnTo>
                    <a:pt x="2745" y="3330"/>
                  </a:lnTo>
                  <a:lnTo>
                    <a:pt x="171" y="460"/>
                  </a:lnTo>
                  <a:lnTo>
                    <a:pt x="0" y="613"/>
                  </a:lnTo>
                  <a:lnTo>
                    <a:pt x="96" y="32"/>
                  </a:lnTo>
                  <a:lnTo>
                    <a:pt x="684" y="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87" name="Freeform 11"/>
            <p:cNvSpPr>
              <a:spLocks/>
            </p:cNvSpPr>
            <p:nvPr/>
          </p:nvSpPr>
          <p:spPr bwMode="auto">
            <a:xfrm>
              <a:off x="777" y="3356"/>
              <a:ext cx="2942" cy="2690"/>
            </a:xfrm>
            <a:custGeom>
              <a:avLst/>
              <a:gdLst/>
              <a:ahLst/>
              <a:cxnLst>
                <a:cxn ang="0">
                  <a:pos x="2393" y="0"/>
                </a:cxn>
                <a:cxn ang="0">
                  <a:pos x="2280" y="37"/>
                </a:cxn>
                <a:cxn ang="0">
                  <a:pos x="54" y="1944"/>
                </a:cxn>
                <a:cxn ang="0">
                  <a:pos x="16" y="1993"/>
                </a:cxn>
                <a:cxn ang="0">
                  <a:pos x="0" y="2050"/>
                </a:cxn>
                <a:cxn ang="0">
                  <a:pos x="7" y="2110"/>
                </a:cxn>
                <a:cxn ang="0">
                  <a:pos x="37" y="2164"/>
                </a:cxn>
                <a:cxn ang="0">
                  <a:pos x="442" y="2636"/>
                </a:cxn>
                <a:cxn ang="0">
                  <a:pos x="491" y="2674"/>
                </a:cxn>
                <a:cxn ang="0">
                  <a:pos x="548" y="2690"/>
                </a:cxn>
                <a:cxn ang="0">
                  <a:pos x="608" y="2683"/>
                </a:cxn>
                <a:cxn ang="0">
                  <a:pos x="662" y="2653"/>
                </a:cxn>
                <a:cxn ang="0">
                  <a:pos x="2888" y="746"/>
                </a:cxn>
                <a:cxn ang="0">
                  <a:pos x="2926" y="698"/>
                </a:cxn>
                <a:cxn ang="0">
                  <a:pos x="2941" y="640"/>
                </a:cxn>
                <a:cxn ang="0">
                  <a:pos x="2935" y="581"/>
                </a:cxn>
                <a:cxn ang="0">
                  <a:pos x="2904" y="527"/>
                </a:cxn>
                <a:cxn ang="0">
                  <a:pos x="2500" y="54"/>
                </a:cxn>
                <a:cxn ang="0">
                  <a:pos x="2451" y="16"/>
                </a:cxn>
                <a:cxn ang="0">
                  <a:pos x="2393" y="0"/>
                </a:cxn>
              </a:cxnLst>
              <a:rect l="0" t="0" r="r" b="b"/>
              <a:pathLst>
                <a:path w="2942" h="2690">
                  <a:moveTo>
                    <a:pt x="2393" y="0"/>
                  </a:moveTo>
                  <a:lnTo>
                    <a:pt x="2280" y="37"/>
                  </a:lnTo>
                  <a:lnTo>
                    <a:pt x="54" y="1944"/>
                  </a:lnTo>
                  <a:lnTo>
                    <a:pt x="16" y="1993"/>
                  </a:lnTo>
                  <a:lnTo>
                    <a:pt x="0" y="2050"/>
                  </a:lnTo>
                  <a:lnTo>
                    <a:pt x="7" y="2110"/>
                  </a:lnTo>
                  <a:lnTo>
                    <a:pt x="37" y="2164"/>
                  </a:lnTo>
                  <a:lnTo>
                    <a:pt x="442" y="2636"/>
                  </a:lnTo>
                  <a:lnTo>
                    <a:pt x="491" y="2674"/>
                  </a:lnTo>
                  <a:lnTo>
                    <a:pt x="548" y="2690"/>
                  </a:lnTo>
                  <a:lnTo>
                    <a:pt x="608" y="2683"/>
                  </a:lnTo>
                  <a:lnTo>
                    <a:pt x="662" y="2653"/>
                  </a:lnTo>
                  <a:lnTo>
                    <a:pt x="2888" y="746"/>
                  </a:lnTo>
                  <a:lnTo>
                    <a:pt x="2926" y="698"/>
                  </a:lnTo>
                  <a:lnTo>
                    <a:pt x="2941" y="640"/>
                  </a:lnTo>
                  <a:lnTo>
                    <a:pt x="2935" y="581"/>
                  </a:lnTo>
                  <a:lnTo>
                    <a:pt x="2904" y="527"/>
                  </a:lnTo>
                  <a:lnTo>
                    <a:pt x="2500" y="54"/>
                  </a:lnTo>
                  <a:lnTo>
                    <a:pt x="2451" y="16"/>
                  </a:lnTo>
                  <a:lnTo>
                    <a:pt x="2393" y="0"/>
                  </a:lnTo>
                  <a:close/>
                </a:path>
              </a:pathLst>
            </a:custGeom>
            <a:solidFill>
              <a:srgbClr val="132042"/>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88" name="Freeform 12"/>
            <p:cNvSpPr>
              <a:spLocks/>
            </p:cNvSpPr>
            <p:nvPr/>
          </p:nvSpPr>
          <p:spPr bwMode="auto">
            <a:xfrm>
              <a:off x="777" y="3356"/>
              <a:ext cx="2942" cy="2690"/>
            </a:xfrm>
            <a:custGeom>
              <a:avLst/>
              <a:gdLst/>
              <a:ahLst/>
              <a:cxnLst>
                <a:cxn ang="0">
                  <a:pos x="37" y="2164"/>
                </a:cxn>
                <a:cxn ang="0">
                  <a:pos x="7" y="2110"/>
                </a:cxn>
                <a:cxn ang="0">
                  <a:pos x="0" y="2050"/>
                </a:cxn>
                <a:cxn ang="0">
                  <a:pos x="16" y="1993"/>
                </a:cxn>
                <a:cxn ang="0">
                  <a:pos x="54" y="1944"/>
                </a:cxn>
                <a:cxn ang="0">
                  <a:pos x="2280" y="37"/>
                </a:cxn>
                <a:cxn ang="0">
                  <a:pos x="2334" y="7"/>
                </a:cxn>
                <a:cxn ang="0">
                  <a:pos x="2393" y="0"/>
                </a:cxn>
                <a:cxn ang="0">
                  <a:pos x="2451" y="16"/>
                </a:cxn>
                <a:cxn ang="0">
                  <a:pos x="2500" y="54"/>
                </a:cxn>
                <a:cxn ang="0">
                  <a:pos x="2904" y="527"/>
                </a:cxn>
                <a:cxn ang="0">
                  <a:pos x="2935" y="581"/>
                </a:cxn>
                <a:cxn ang="0">
                  <a:pos x="2941" y="640"/>
                </a:cxn>
                <a:cxn ang="0">
                  <a:pos x="2926" y="698"/>
                </a:cxn>
                <a:cxn ang="0">
                  <a:pos x="2888" y="746"/>
                </a:cxn>
                <a:cxn ang="0">
                  <a:pos x="662" y="2653"/>
                </a:cxn>
                <a:cxn ang="0">
                  <a:pos x="608" y="2683"/>
                </a:cxn>
                <a:cxn ang="0">
                  <a:pos x="548" y="2690"/>
                </a:cxn>
                <a:cxn ang="0">
                  <a:pos x="491" y="2674"/>
                </a:cxn>
                <a:cxn ang="0">
                  <a:pos x="442" y="2636"/>
                </a:cxn>
                <a:cxn ang="0">
                  <a:pos x="37" y="2164"/>
                </a:cxn>
              </a:cxnLst>
              <a:rect l="0" t="0" r="r" b="b"/>
              <a:pathLst>
                <a:path w="2942" h="2690">
                  <a:moveTo>
                    <a:pt x="37" y="2164"/>
                  </a:moveTo>
                  <a:lnTo>
                    <a:pt x="7" y="2110"/>
                  </a:lnTo>
                  <a:lnTo>
                    <a:pt x="0" y="2050"/>
                  </a:lnTo>
                  <a:lnTo>
                    <a:pt x="16" y="1993"/>
                  </a:lnTo>
                  <a:lnTo>
                    <a:pt x="54" y="1944"/>
                  </a:lnTo>
                  <a:lnTo>
                    <a:pt x="2280" y="37"/>
                  </a:lnTo>
                  <a:lnTo>
                    <a:pt x="2334" y="7"/>
                  </a:lnTo>
                  <a:lnTo>
                    <a:pt x="2393" y="0"/>
                  </a:lnTo>
                  <a:lnTo>
                    <a:pt x="2451" y="16"/>
                  </a:lnTo>
                  <a:lnTo>
                    <a:pt x="2500" y="54"/>
                  </a:lnTo>
                  <a:lnTo>
                    <a:pt x="2904" y="527"/>
                  </a:lnTo>
                  <a:lnTo>
                    <a:pt x="2935" y="581"/>
                  </a:lnTo>
                  <a:lnTo>
                    <a:pt x="2941" y="640"/>
                  </a:lnTo>
                  <a:lnTo>
                    <a:pt x="2926" y="698"/>
                  </a:lnTo>
                  <a:lnTo>
                    <a:pt x="2888" y="746"/>
                  </a:lnTo>
                  <a:lnTo>
                    <a:pt x="662" y="2653"/>
                  </a:lnTo>
                  <a:lnTo>
                    <a:pt x="608" y="2683"/>
                  </a:lnTo>
                  <a:lnTo>
                    <a:pt x="548" y="2690"/>
                  </a:lnTo>
                  <a:lnTo>
                    <a:pt x="491" y="2674"/>
                  </a:lnTo>
                  <a:lnTo>
                    <a:pt x="442" y="2636"/>
                  </a:lnTo>
                  <a:lnTo>
                    <a:pt x="37" y="2164"/>
                  </a:lnTo>
                  <a:close/>
                </a:path>
              </a:pathLst>
            </a:custGeom>
            <a:noFill/>
            <a:ln w="12700">
              <a:solidFill>
                <a:srgbClr val="001F5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89" name="Line 13"/>
            <p:cNvSpPr>
              <a:spLocks noChangeShapeType="1"/>
            </p:cNvSpPr>
            <p:nvPr/>
          </p:nvSpPr>
          <p:spPr bwMode="auto">
            <a:xfrm>
              <a:off x="2773" y="6874"/>
              <a:ext cx="0" cy="108"/>
            </a:xfrm>
            <a:prstGeom prst="line">
              <a:avLst/>
            </a:prstGeom>
            <a:noFill/>
            <a:ln w="29464">
              <a:solidFill>
                <a:srgbClr val="6F2F9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90" name="Line 14"/>
            <p:cNvSpPr>
              <a:spLocks noChangeShapeType="1"/>
            </p:cNvSpPr>
            <p:nvPr/>
          </p:nvSpPr>
          <p:spPr bwMode="auto">
            <a:xfrm>
              <a:off x="2642" y="6836"/>
              <a:ext cx="262" cy="0"/>
            </a:xfrm>
            <a:prstGeom prst="line">
              <a:avLst/>
            </a:prstGeom>
            <a:noFill/>
            <a:ln w="47752">
              <a:solidFill>
                <a:srgbClr val="6F2F9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91" name="Line 15"/>
            <p:cNvSpPr>
              <a:spLocks noChangeShapeType="1"/>
            </p:cNvSpPr>
            <p:nvPr/>
          </p:nvSpPr>
          <p:spPr bwMode="auto">
            <a:xfrm>
              <a:off x="2773" y="6691"/>
              <a:ext cx="0" cy="108"/>
            </a:xfrm>
            <a:prstGeom prst="line">
              <a:avLst/>
            </a:prstGeom>
            <a:noFill/>
            <a:ln w="29464">
              <a:solidFill>
                <a:srgbClr val="6F2F9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92" name="Freeform 16"/>
            <p:cNvSpPr>
              <a:spLocks/>
            </p:cNvSpPr>
            <p:nvPr/>
          </p:nvSpPr>
          <p:spPr bwMode="auto">
            <a:xfrm>
              <a:off x="2642" y="6691"/>
              <a:ext cx="262" cy="291"/>
            </a:xfrm>
            <a:custGeom>
              <a:avLst/>
              <a:gdLst/>
              <a:ahLst/>
              <a:cxnLst>
                <a:cxn ang="0">
                  <a:pos x="0" y="108"/>
                </a:cxn>
                <a:cxn ang="0">
                  <a:pos x="108" y="108"/>
                </a:cxn>
                <a:cxn ang="0">
                  <a:pos x="108" y="0"/>
                </a:cxn>
                <a:cxn ang="0">
                  <a:pos x="154" y="0"/>
                </a:cxn>
                <a:cxn ang="0">
                  <a:pos x="154" y="108"/>
                </a:cxn>
                <a:cxn ang="0">
                  <a:pos x="262" y="108"/>
                </a:cxn>
                <a:cxn ang="0">
                  <a:pos x="262" y="183"/>
                </a:cxn>
                <a:cxn ang="0">
                  <a:pos x="154" y="183"/>
                </a:cxn>
                <a:cxn ang="0">
                  <a:pos x="154" y="291"/>
                </a:cxn>
                <a:cxn ang="0">
                  <a:pos x="108" y="291"/>
                </a:cxn>
                <a:cxn ang="0">
                  <a:pos x="108" y="183"/>
                </a:cxn>
                <a:cxn ang="0">
                  <a:pos x="0" y="183"/>
                </a:cxn>
                <a:cxn ang="0">
                  <a:pos x="0" y="108"/>
                </a:cxn>
              </a:cxnLst>
              <a:rect l="0" t="0" r="r" b="b"/>
              <a:pathLst>
                <a:path w="262" h="291">
                  <a:moveTo>
                    <a:pt x="0" y="108"/>
                  </a:moveTo>
                  <a:lnTo>
                    <a:pt x="108" y="108"/>
                  </a:lnTo>
                  <a:lnTo>
                    <a:pt x="108" y="0"/>
                  </a:lnTo>
                  <a:lnTo>
                    <a:pt x="154" y="0"/>
                  </a:lnTo>
                  <a:lnTo>
                    <a:pt x="154" y="108"/>
                  </a:lnTo>
                  <a:lnTo>
                    <a:pt x="262" y="108"/>
                  </a:lnTo>
                  <a:lnTo>
                    <a:pt x="262" y="183"/>
                  </a:lnTo>
                  <a:lnTo>
                    <a:pt x="154" y="183"/>
                  </a:lnTo>
                  <a:lnTo>
                    <a:pt x="154" y="291"/>
                  </a:lnTo>
                  <a:lnTo>
                    <a:pt x="108" y="291"/>
                  </a:lnTo>
                  <a:lnTo>
                    <a:pt x="108" y="183"/>
                  </a:lnTo>
                  <a:lnTo>
                    <a:pt x="0" y="183"/>
                  </a:lnTo>
                  <a:lnTo>
                    <a:pt x="0" y="108"/>
                  </a:lnTo>
                  <a:close/>
                </a:path>
              </a:pathLst>
            </a:custGeom>
            <a:noFill/>
            <a:ln w="12192">
              <a:solidFill>
                <a:srgbClr val="6F2F9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93" name="Line 17"/>
            <p:cNvSpPr>
              <a:spLocks noChangeShapeType="1"/>
            </p:cNvSpPr>
            <p:nvPr/>
          </p:nvSpPr>
          <p:spPr bwMode="auto">
            <a:xfrm>
              <a:off x="2948" y="5777"/>
              <a:ext cx="0" cy="108"/>
            </a:xfrm>
            <a:prstGeom prst="line">
              <a:avLst/>
            </a:prstGeom>
            <a:noFill/>
            <a:ln w="29464">
              <a:solidFill>
                <a:srgbClr val="6F2F9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94" name="Line 18"/>
            <p:cNvSpPr>
              <a:spLocks noChangeShapeType="1"/>
            </p:cNvSpPr>
            <p:nvPr/>
          </p:nvSpPr>
          <p:spPr bwMode="auto">
            <a:xfrm>
              <a:off x="2818" y="5738"/>
              <a:ext cx="261" cy="0"/>
            </a:xfrm>
            <a:prstGeom prst="line">
              <a:avLst/>
            </a:prstGeom>
            <a:noFill/>
            <a:ln w="49276">
              <a:solidFill>
                <a:srgbClr val="6F2F9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95" name="Line 19"/>
            <p:cNvSpPr>
              <a:spLocks noChangeShapeType="1"/>
            </p:cNvSpPr>
            <p:nvPr/>
          </p:nvSpPr>
          <p:spPr bwMode="auto">
            <a:xfrm>
              <a:off x="2948" y="5592"/>
              <a:ext cx="0" cy="108"/>
            </a:xfrm>
            <a:prstGeom prst="line">
              <a:avLst/>
            </a:prstGeom>
            <a:noFill/>
            <a:ln w="29464">
              <a:solidFill>
                <a:srgbClr val="6F2F9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96" name="Freeform 20"/>
            <p:cNvSpPr>
              <a:spLocks/>
            </p:cNvSpPr>
            <p:nvPr/>
          </p:nvSpPr>
          <p:spPr bwMode="auto">
            <a:xfrm>
              <a:off x="2818" y="5592"/>
              <a:ext cx="262" cy="293"/>
            </a:xfrm>
            <a:custGeom>
              <a:avLst/>
              <a:gdLst/>
              <a:ahLst/>
              <a:cxnLst>
                <a:cxn ang="0">
                  <a:pos x="0" y="108"/>
                </a:cxn>
                <a:cxn ang="0">
                  <a:pos x="107" y="108"/>
                </a:cxn>
                <a:cxn ang="0">
                  <a:pos x="107" y="0"/>
                </a:cxn>
                <a:cxn ang="0">
                  <a:pos x="154" y="0"/>
                </a:cxn>
                <a:cxn ang="0">
                  <a:pos x="154" y="108"/>
                </a:cxn>
                <a:cxn ang="0">
                  <a:pos x="261" y="108"/>
                </a:cxn>
                <a:cxn ang="0">
                  <a:pos x="261" y="185"/>
                </a:cxn>
                <a:cxn ang="0">
                  <a:pos x="154" y="185"/>
                </a:cxn>
                <a:cxn ang="0">
                  <a:pos x="154" y="293"/>
                </a:cxn>
                <a:cxn ang="0">
                  <a:pos x="107" y="293"/>
                </a:cxn>
                <a:cxn ang="0">
                  <a:pos x="107" y="185"/>
                </a:cxn>
                <a:cxn ang="0">
                  <a:pos x="0" y="185"/>
                </a:cxn>
                <a:cxn ang="0">
                  <a:pos x="0" y="108"/>
                </a:cxn>
              </a:cxnLst>
              <a:rect l="0" t="0" r="r" b="b"/>
              <a:pathLst>
                <a:path w="262" h="293">
                  <a:moveTo>
                    <a:pt x="0" y="108"/>
                  </a:moveTo>
                  <a:lnTo>
                    <a:pt x="107" y="108"/>
                  </a:lnTo>
                  <a:lnTo>
                    <a:pt x="107" y="0"/>
                  </a:lnTo>
                  <a:lnTo>
                    <a:pt x="154" y="0"/>
                  </a:lnTo>
                  <a:lnTo>
                    <a:pt x="154" y="108"/>
                  </a:lnTo>
                  <a:lnTo>
                    <a:pt x="261" y="108"/>
                  </a:lnTo>
                  <a:lnTo>
                    <a:pt x="261" y="185"/>
                  </a:lnTo>
                  <a:lnTo>
                    <a:pt x="154" y="185"/>
                  </a:lnTo>
                  <a:lnTo>
                    <a:pt x="154" y="293"/>
                  </a:lnTo>
                  <a:lnTo>
                    <a:pt x="107" y="293"/>
                  </a:lnTo>
                  <a:lnTo>
                    <a:pt x="107" y="185"/>
                  </a:lnTo>
                  <a:lnTo>
                    <a:pt x="0" y="185"/>
                  </a:lnTo>
                  <a:lnTo>
                    <a:pt x="0" y="108"/>
                  </a:lnTo>
                  <a:close/>
                </a:path>
              </a:pathLst>
            </a:custGeom>
            <a:noFill/>
            <a:ln w="12192">
              <a:solidFill>
                <a:srgbClr val="6F2F9F"/>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24597" name="Picture 21"/>
            <p:cNvPicPr>
              <a:picLocks noChangeAspect="1" noChangeArrowheads="1"/>
            </p:cNvPicPr>
            <p:nvPr/>
          </p:nvPicPr>
          <p:blipFill>
            <a:blip r:embed="rId5" cstate="print"/>
            <a:srcRect/>
            <a:stretch>
              <a:fillRect/>
            </a:stretch>
          </p:blipFill>
          <p:spPr bwMode="auto">
            <a:xfrm>
              <a:off x="3439" y="5754"/>
              <a:ext cx="339" cy="339"/>
            </a:xfrm>
            <a:prstGeom prst="rect">
              <a:avLst/>
            </a:prstGeom>
            <a:noFill/>
            <a:ln w="9525">
              <a:noFill/>
              <a:miter lim="800000"/>
              <a:headEnd/>
              <a:tailEnd/>
            </a:ln>
          </p:spPr>
        </p:pic>
        <p:sp>
          <p:nvSpPr>
            <p:cNvPr id="24598" name="Line 22"/>
            <p:cNvSpPr>
              <a:spLocks noChangeShapeType="1"/>
            </p:cNvSpPr>
            <p:nvPr/>
          </p:nvSpPr>
          <p:spPr bwMode="auto">
            <a:xfrm>
              <a:off x="2248" y="6377"/>
              <a:ext cx="0" cy="108"/>
            </a:xfrm>
            <a:prstGeom prst="line">
              <a:avLst/>
            </a:prstGeom>
            <a:noFill/>
            <a:ln w="29464">
              <a:solidFill>
                <a:srgbClr val="6F2F9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599" name="Line 23"/>
            <p:cNvSpPr>
              <a:spLocks noChangeShapeType="1"/>
            </p:cNvSpPr>
            <p:nvPr/>
          </p:nvSpPr>
          <p:spPr bwMode="auto">
            <a:xfrm>
              <a:off x="2117" y="6340"/>
              <a:ext cx="261" cy="0"/>
            </a:xfrm>
            <a:prstGeom prst="line">
              <a:avLst/>
            </a:prstGeom>
            <a:noFill/>
            <a:ln w="47752">
              <a:solidFill>
                <a:srgbClr val="6F2F9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00" name="Line 24"/>
            <p:cNvSpPr>
              <a:spLocks noChangeShapeType="1"/>
            </p:cNvSpPr>
            <p:nvPr/>
          </p:nvSpPr>
          <p:spPr bwMode="auto">
            <a:xfrm>
              <a:off x="2248" y="6194"/>
              <a:ext cx="0" cy="108"/>
            </a:xfrm>
            <a:prstGeom prst="line">
              <a:avLst/>
            </a:prstGeom>
            <a:noFill/>
            <a:ln w="29464">
              <a:solidFill>
                <a:srgbClr val="6F2F9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01" name="Freeform 25"/>
            <p:cNvSpPr>
              <a:spLocks/>
            </p:cNvSpPr>
            <p:nvPr/>
          </p:nvSpPr>
          <p:spPr bwMode="auto">
            <a:xfrm>
              <a:off x="2117" y="6194"/>
              <a:ext cx="262" cy="291"/>
            </a:xfrm>
            <a:custGeom>
              <a:avLst/>
              <a:gdLst/>
              <a:ahLst/>
              <a:cxnLst>
                <a:cxn ang="0">
                  <a:pos x="0" y="108"/>
                </a:cxn>
                <a:cxn ang="0">
                  <a:pos x="107" y="108"/>
                </a:cxn>
                <a:cxn ang="0">
                  <a:pos x="107" y="0"/>
                </a:cxn>
                <a:cxn ang="0">
                  <a:pos x="154" y="0"/>
                </a:cxn>
                <a:cxn ang="0">
                  <a:pos x="154" y="108"/>
                </a:cxn>
                <a:cxn ang="0">
                  <a:pos x="261" y="108"/>
                </a:cxn>
                <a:cxn ang="0">
                  <a:pos x="261" y="183"/>
                </a:cxn>
                <a:cxn ang="0">
                  <a:pos x="154" y="183"/>
                </a:cxn>
                <a:cxn ang="0">
                  <a:pos x="154" y="291"/>
                </a:cxn>
                <a:cxn ang="0">
                  <a:pos x="107" y="291"/>
                </a:cxn>
                <a:cxn ang="0">
                  <a:pos x="107" y="183"/>
                </a:cxn>
                <a:cxn ang="0">
                  <a:pos x="0" y="183"/>
                </a:cxn>
                <a:cxn ang="0">
                  <a:pos x="0" y="108"/>
                </a:cxn>
              </a:cxnLst>
              <a:rect l="0" t="0" r="r" b="b"/>
              <a:pathLst>
                <a:path w="262" h="291">
                  <a:moveTo>
                    <a:pt x="0" y="108"/>
                  </a:moveTo>
                  <a:lnTo>
                    <a:pt x="107" y="108"/>
                  </a:lnTo>
                  <a:lnTo>
                    <a:pt x="107" y="0"/>
                  </a:lnTo>
                  <a:lnTo>
                    <a:pt x="154" y="0"/>
                  </a:lnTo>
                  <a:lnTo>
                    <a:pt x="154" y="108"/>
                  </a:lnTo>
                  <a:lnTo>
                    <a:pt x="261" y="108"/>
                  </a:lnTo>
                  <a:lnTo>
                    <a:pt x="261" y="183"/>
                  </a:lnTo>
                  <a:lnTo>
                    <a:pt x="154" y="183"/>
                  </a:lnTo>
                  <a:lnTo>
                    <a:pt x="154" y="291"/>
                  </a:lnTo>
                  <a:lnTo>
                    <a:pt x="107" y="291"/>
                  </a:lnTo>
                  <a:lnTo>
                    <a:pt x="107" y="183"/>
                  </a:lnTo>
                  <a:lnTo>
                    <a:pt x="0" y="183"/>
                  </a:lnTo>
                  <a:lnTo>
                    <a:pt x="0" y="108"/>
                  </a:lnTo>
                  <a:close/>
                </a:path>
              </a:pathLst>
            </a:custGeom>
            <a:noFill/>
            <a:ln w="12192">
              <a:solidFill>
                <a:srgbClr val="6F2F9F"/>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24602" name="Picture 26"/>
            <p:cNvPicPr>
              <a:picLocks noChangeAspect="1" noChangeArrowheads="1"/>
            </p:cNvPicPr>
            <p:nvPr/>
          </p:nvPicPr>
          <p:blipFill>
            <a:blip r:embed="rId6" cstate="print"/>
            <a:srcRect/>
            <a:stretch>
              <a:fillRect/>
            </a:stretch>
          </p:blipFill>
          <p:spPr bwMode="auto">
            <a:xfrm>
              <a:off x="3085" y="6354"/>
              <a:ext cx="337" cy="337"/>
            </a:xfrm>
            <a:prstGeom prst="rect">
              <a:avLst/>
            </a:prstGeom>
            <a:noFill/>
            <a:ln w="9525">
              <a:noFill/>
              <a:miter lim="800000"/>
              <a:headEnd/>
              <a:tailEnd/>
            </a:ln>
          </p:spPr>
        </p:pic>
        <p:pic>
          <p:nvPicPr>
            <p:cNvPr id="24603" name="Picture 27"/>
            <p:cNvPicPr>
              <a:picLocks noChangeAspect="1" noChangeArrowheads="1"/>
            </p:cNvPicPr>
            <p:nvPr/>
          </p:nvPicPr>
          <p:blipFill>
            <a:blip r:embed="rId7" cstate="print"/>
            <a:srcRect/>
            <a:stretch>
              <a:fillRect/>
            </a:stretch>
          </p:blipFill>
          <p:spPr bwMode="auto">
            <a:xfrm>
              <a:off x="2734" y="5959"/>
              <a:ext cx="274" cy="334"/>
            </a:xfrm>
            <a:prstGeom prst="rect">
              <a:avLst/>
            </a:prstGeom>
            <a:noFill/>
            <a:ln w="9525">
              <a:noFill/>
              <a:miter lim="800000"/>
              <a:headEnd/>
              <a:tailEnd/>
            </a:ln>
          </p:spPr>
        </p:pic>
        <p:sp>
          <p:nvSpPr>
            <p:cNvPr id="24604" name="Freeform 28"/>
            <p:cNvSpPr>
              <a:spLocks/>
            </p:cNvSpPr>
            <p:nvPr/>
          </p:nvSpPr>
          <p:spPr bwMode="auto">
            <a:xfrm>
              <a:off x="2897" y="7010"/>
              <a:ext cx="257" cy="315"/>
            </a:xfrm>
            <a:custGeom>
              <a:avLst/>
              <a:gdLst/>
              <a:ahLst/>
              <a:cxnLst>
                <a:cxn ang="0">
                  <a:pos x="176" y="0"/>
                </a:cxn>
                <a:cxn ang="0">
                  <a:pos x="81" y="0"/>
                </a:cxn>
                <a:cxn ang="0">
                  <a:pos x="0" y="158"/>
                </a:cxn>
                <a:cxn ang="0">
                  <a:pos x="81" y="315"/>
                </a:cxn>
                <a:cxn ang="0">
                  <a:pos x="176" y="315"/>
                </a:cxn>
                <a:cxn ang="0">
                  <a:pos x="257" y="158"/>
                </a:cxn>
                <a:cxn ang="0">
                  <a:pos x="176" y="0"/>
                </a:cxn>
              </a:cxnLst>
              <a:rect l="0" t="0" r="r" b="b"/>
              <a:pathLst>
                <a:path w="257" h="315">
                  <a:moveTo>
                    <a:pt x="176" y="0"/>
                  </a:moveTo>
                  <a:lnTo>
                    <a:pt x="81" y="0"/>
                  </a:lnTo>
                  <a:lnTo>
                    <a:pt x="0" y="158"/>
                  </a:lnTo>
                  <a:lnTo>
                    <a:pt x="81" y="315"/>
                  </a:lnTo>
                  <a:lnTo>
                    <a:pt x="176" y="315"/>
                  </a:lnTo>
                  <a:lnTo>
                    <a:pt x="257" y="158"/>
                  </a:lnTo>
                  <a:lnTo>
                    <a:pt x="176" y="0"/>
                  </a:lnTo>
                  <a:close/>
                </a:path>
              </a:pathLst>
            </a:custGeom>
            <a:solidFill>
              <a:srgbClr val="FFD966"/>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05" name="Freeform 29"/>
            <p:cNvSpPr>
              <a:spLocks/>
            </p:cNvSpPr>
            <p:nvPr/>
          </p:nvSpPr>
          <p:spPr bwMode="auto">
            <a:xfrm>
              <a:off x="2897" y="7010"/>
              <a:ext cx="257" cy="315"/>
            </a:xfrm>
            <a:custGeom>
              <a:avLst/>
              <a:gdLst/>
              <a:ahLst/>
              <a:cxnLst>
                <a:cxn ang="0">
                  <a:pos x="0" y="158"/>
                </a:cxn>
                <a:cxn ang="0">
                  <a:pos x="81" y="0"/>
                </a:cxn>
                <a:cxn ang="0">
                  <a:pos x="176" y="0"/>
                </a:cxn>
                <a:cxn ang="0">
                  <a:pos x="257" y="158"/>
                </a:cxn>
                <a:cxn ang="0">
                  <a:pos x="176" y="315"/>
                </a:cxn>
                <a:cxn ang="0">
                  <a:pos x="81" y="315"/>
                </a:cxn>
                <a:cxn ang="0">
                  <a:pos x="0" y="158"/>
                </a:cxn>
              </a:cxnLst>
              <a:rect l="0" t="0" r="r" b="b"/>
              <a:pathLst>
                <a:path w="257" h="315">
                  <a:moveTo>
                    <a:pt x="0" y="158"/>
                  </a:moveTo>
                  <a:lnTo>
                    <a:pt x="81" y="0"/>
                  </a:lnTo>
                  <a:lnTo>
                    <a:pt x="176" y="0"/>
                  </a:lnTo>
                  <a:lnTo>
                    <a:pt x="257" y="158"/>
                  </a:lnTo>
                  <a:lnTo>
                    <a:pt x="176" y="315"/>
                  </a:lnTo>
                  <a:lnTo>
                    <a:pt x="81" y="315"/>
                  </a:lnTo>
                  <a:lnTo>
                    <a:pt x="0" y="158"/>
                  </a:lnTo>
                  <a:close/>
                </a:path>
              </a:pathLst>
            </a:custGeom>
            <a:noFill/>
            <a:ln w="12192">
              <a:solidFill>
                <a:srgbClr val="FFD966"/>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24606" name="Picture 30"/>
            <p:cNvPicPr>
              <a:picLocks noChangeAspect="1" noChangeArrowheads="1"/>
            </p:cNvPicPr>
            <p:nvPr/>
          </p:nvPicPr>
          <p:blipFill>
            <a:blip r:embed="rId8" cstate="print"/>
            <a:srcRect/>
            <a:stretch>
              <a:fillRect/>
            </a:stretch>
          </p:blipFill>
          <p:spPr bwMode="auto">
            <a:xfrm>
              <a:off x="3600" y="6238"/>
              <a:ext cx="274" cy="334"/>
            </a:xfrm>
            <a:prstGeom prst="rect">
              <a:avLst/>
            </a:prstGeom>
            <a:noFill/>
            <a:ln w="9525">
              <a:noFill/>
              <a:miter lim="800000"/>
              <a:headEnd/>
              <a:tailEnd/>
            </a:ln>
          </p:spPr>
        </p:pic>
        <p:sp>
          <p:nvSpPr>
            <p:cNvPr id="24607" name="Freeform 31"/>
            <p:cNvSpPr>
              <a:spLocks/>
            </p:cNvSpPr>
            <p:nvPr/>
          </p:nvSpPr>
          <p:spPr bwMode="auto">
            <a:xfrm>
              <a:off x="3106" y="5923"/>
              <a:ext cx="257" cy="315"/>
            </a:xfrm>
            <a:custGeom>
              <a:avLst/>
              <a:gdLst/>
              <a:ahLst/>
              <a:cxnLst>
                <a:cxn ang="0">
                  <a:pos x="176" y="0"/>
                </a:cxn>
                <a:cxn ang="0">
                  <a:pos x="80" y="0"/>
                </a:cxn>
                <a:cxn ang="0">
                  <a:pos x="0" y="157"/>
                </a:cxn>
                <a:cxn ang="0">
                  <a:pos x="80" y="315"/>
                </a:cxn>
                <a:cxn ang="0">
                  <a:pos x="176" y="315"/>
                </a:cxn>
                <a:cxn ang="0">
                  <a:pos x="256" y="157"/>
                </a:cxn>
                <a:cxn ang="0">
                  <a:pos x="176" y="0"/>
                </a:cxn>
              </a:cxnLst>
              <a:rect l="0" t="0" r="r" b="b"/>
              <a:pathLst>
                <a:path w="257" h="315">
                  <a:moveTo>
                    <a:pt x="176" y="0"/>
                  </a:moveTo>
                  <a:lnTo>
                    <a:pt x="80" y="0"/>
                  </a:lnTo>
                  <a:lnTo>
                    <a:pt x="0" y="157"/>
                  </a:lnTo>
                  <a:lnTo>
                    <a:pt x="80" y="315"/>
                  </a:lnTo>
                  <a:lnTo>
                    <a:pt x="176" y="315"/>
                  </a:lnTo>
                  <a:lnTo>
                    <a:pt x="256" y="157"/>
                  </a:lnTo>
                  <a:lnTo>
                    <a:pt x="176" y="0"/>
                  </a:lnTo>
                  <a:close/>
                </a:path>
              </a:pathLst>
            </a:custGeom>
            <a:solidFill>
              <a:srgbClr val="FFD966"/>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08" name="Freeform 32"/>
            <p:cNvSpPr>
              <a:spLocks/>
            </p:cNvSpPr>
            <p:nvPr/>
          </p:nvSpPr>
          <p:spPr bwMode="auto">
            <a:xfrm>
              <a:off x="3106" y="5923"/>
              <a:ext cx="257" cy="315"/>
            </a:xfrm>
            <a:custGeom>
              <a:avLst/>
              <a:gdLst/>
              <a:ahLst/>
              <a:cxnLst>
                <a:cxn ang="0">
                  <a:pos x="0" y="157"/>
                </a:cxn>
                <a:cxn ang="0">
                  <a:pos x="80" y="0"/>
                </a:cxn>
                <a:cxn ang="0">
                  <a:pos x="176" y="0"/>
                </a:cxn>
                <a:cxn ang="0">
                  <a:pos x="256" y="157"/>
                </a:cxn>
                <a:cxn ang="0">
                  <a:pos x="176" y="315"/>
                </a:cxn>
                <a:cxn ang="0">
                  <a:pos x="80" y="315"/>
                </a:cxn>
                <a:cxn ang="0">
                  <a:pos x="0" y="157"/>
                </a:cxn>
              </a:cxnLst>
              <a:rect l="0" t="0" r="r" b="b"/>
              <a:pathLst>
                <a:path w="257" h="315">
                  <a:moveTo>
                    <a:pt x="0" y="157"/>
                  </a:moveTo>
                  <a:lnTo>
                    <a:pt x="80" y="0"/>
                  </a:lnTo>
                  <a:lnTo>
                    <a:pt x="176" y="0"/>
                  </a:lnTo>
                  <a:lnTo>
                    <a:pt x="256" y="157"/>
                  </a:lnTo>
                  <a:lnTo>
                    <a:pt x="176" y="315"/>
                  </a:lnTo>
                  <a:lnTo>
                    <a:pt x="80" y="315"/>
                  </a:lnTo>
                  <a:lnTo>
                    <a:pt x="0" y="157"/>
                  </a:lnTo>
                  <a:close/>
                </a:path>
              </a:pathLst>
            </a:custGeom>
            <a:noFill/>
            <a:ln w="12192">
              <a:solidFill>
                <a:srgbClr val="FFD966"/>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09" name="Freeform 33"/>
            <p:cNvSpPr>
              <a:spLocks/>
            </p:cNvSpPr>
            <p:nvPr/>
          </p:nvSpPr>
          <p:spPr bwMode="auto">
            <a:xfrm>
              <a:off x="2402" y="6456"/>
              <a:ext cx="255" cy="315"/>
            </a:xfrm>
            <a:custGeom>
              <a:avLst/>
              <a:gdLst/>
              <a:ahLst/>
              <a:cxnLst>
                <a:cxn ang="0">
                  <a:pos x="175" y="0"/>
                </a:cxn>
                <a:cxn ang="0">
                  <a:pos x="80" y="0"/>
                </a:cxn>
                <a:cxn ang="0">
                  <a:pos x="0" y="157"/>
                </a:cxn>
                <a:cxn ang="0">
                  <a:pos x="80" y="314"/>
                </a:cxn>
                <a:cxn ang="0">
                  <a:pos x="175" y="314"/>
                </a:cxn>
                <a:cxn ang="0">
                  <a:pos x="255" y="157"/>
                </a:cxn>
                <a:cxn ang="0">
                  <a:pos x="175" y="0"/>
                </a:cxn>
              </a:cxnLst>
              <a:rect l="0" t="0" r="r" b="b"/>
              <a:pathLst>
                <a:path w="255" h="315">
                  <a:moveTo>
                    <a:pt x="175" y="0"/>
                  </a:moveTo>
                  <a:lnTo>
                    <a:pt x="80" y="0"/>
                  </a:lnTo>
                  <a:lnTo>
                    <a:pt x="0" y="157"/>
                  </a:lnTo>
                  <a:lnTo>
                    <a:pt x="80" y="314"/>
                  </a:lnTo>
                  <a:lnTo>
                    <a:pt x="175" y="314"/>
                  </a:lnTo>
                  <a:lnTo>
                    <a:pt x="255" y="157"/>
                  </a:lnTo>
                  <a:lnTo>
                    <a:pt x="175" y="0"/>
                  </a:lnTo>
                  <a:close/>
                </a:path>
              </a:pathLst>
            </a:custGeom>
            <a:solidFill>
              <a:srgbClr val="FFD966"/>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10" name="Freeform 34"/>
            <p:cNvSpPr>
              <a:spLocks/>
            </p:cNvSpPr>
            <p:nvPr/>
          </p:nvSpPr>
          <p:spPr bwMode="auto">
            <a:xfrm>
              <a:off x="2402" y="6456"/>
              <a:ext cx="255" cy="315"/>
            </a:xfrm>
            <a:custGeom>
              <a:avLst/>
              <a:gdLst/>
              <a:ahLst/>
              <a:cxnLst>
                <a:cxn ang="0">
                  <a:pos x="0" y="157"/>
                </a:cxn>
                <a:cxn ang="0">
                  <a:pos x="80" y="0"/>
                </a:cxn>
                <a:cxn ang="0">
                  <a:pos x="175" y="0"/>
                </a:cxn>
                <a:cxn ang="0">
                  <a:pos x="255" y="157"/>
                </a:cxn>
                <a:cxn ang="0">
                  <a:pos x="175" y="314"/>
                </a:cxn>
                <a:cxn ang="0">
                  <a:pos x="80" y="314"/>
                </a:cxn>
                <a:cxn ang="0">
                  <a:pos x="0" y="157"/>
                </a:cxn>
              </a:cxnLst>
              <a:rect l="0" t="0" r="r" b="b"/>
              <a:pathLst>
                <a:path w="255" h="315">
                  <a:moveTo>
                    <a:pt x="0" y="157"/>
                  </a:moveTo>
                  <a:lnTo>
                    <a:pt x="80" y="0"/>
                  </a:lnTo>
                  <a:lnTo>
                    <a:pt x="175" y="0"/>
                  </a:lnTo>
                  <a:lnTo>
                    <a:pt x="255" y="157"/>
                  </a:lnTo>
                  <a:lnTo>
                    <a:pt x="175" y="314"/>
                  </a:lnTo>
                  <a:lnTo>
                    <a:pt x="80" y="314"/>
                  </a:lnTo>
                  <a:lnTo>
                    <a:pt x="0" y="157"/>
                  </a:lnTo>
                  <a:close/>
                </a:path>
              </a:pathLst>
            </a:custGeom>
            <a:noFill/>
            <a:ln w="12192">
              <a:solidFill>
                <a:srgbClr val="FFD966"/>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11" name="Freeform 35"/>
            <p:cNvSpPr>
              <a:spLocks/>
            </p:cNvSpPr>
            <p:nvPr/>
          </p:nvSpPr>
          <p:spPr bwMode="auto">
            <a:xfrm>
              <a:off x="9094" y="3718"/>
              <a:ext cx="5017" cy="5001"/>
            </a:xfrm>
            <a:custGeom>
              <a:avLst/>
              <a:gdLst/>
              <a:ahLst/>
              <a:cxnLst>
                <a:cxn ang="0">
                  <a:pos x="0" y="0"/>
                </a:cxn>
                <a:cxn ang="0">
                  <a:pos x="0" y="5001"/>
                </a:cxn>
                <a:cxn ang="0">
                  <a:pos x="5016" y="5001"/>
                </a:cxn>
              </a:cxnLst>
              <a:rect l="0" t="0" r="r" b="b"/>
              <a:pathLst>
                <a:path w="5017" h="5001">
                  <a:moveTo>
                    <a:pt x="0" y="0"/>
                  </a:moveTo>
                  <a:lnTo>
                    <a:pt x="0" y="5001"/>
                  </a:lnTo>
                  <a:lnTo>
                    <a:pt x="5016" y="5001"/>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24612" name="Picture 36"/>
            <p:cNvPicPr>
              <a:picLocks noChangeAspect="1" noChangeArrowheads="1"/>
            </p:cNvPicPr>
            <p:nvPr/>
          </p:nvPicPr>
          <p:blipFill>
            <a:blip r:embed="rId9" cstate="print"/>
            <a:srcRect/>
            <a:stretch>
              <a:fillRect/>
            </a:stretch>
          </p:blipFill>
          <p:spPr bwMode="auto">
            <a:xfrm>
              <a:off x="9677" y="7056"/>
              <a:ext cx="367" cy="350"/>
            </a:xfrm>
            <a:prstGeom prst="rect">
              <a:avLst/>
            </a:prstGeom>
            <a:noFill/>
            <a:ln w="9525">
              <a:noFill/>
              <a:miter lim="800000"/>
              <a:headEnd/>
              <a:tailEnd/>
            </a:ln>
          </p:spPr>
        </p:pic>
        <p:pic>
          <p:nvPicPr>
            <p:cNvPr id="24613" name="Picture 37"/>
            <p:cNvPicPr>
              <a:picLocks noChangeAspect="1" noChangeArrowheads="1"/>
            </p:cNvPicPr>
            <p:nvPr/>
          </p:nvPicPr>
          <p:blipFill>
            <a:blip r:embed="rId10" cstate="print"/>
            <a:srcRect/>
            <a:stretch>
              <a:fillRect/>
            </a:stretch>
          </p:blipFill>
          <p:spPr bwMode="auto">
            <a:xfrm>
              <a:off x="10116" y="7327"/>
              <a:ext cx="367" cy="348"/>
            </a:xfrm>
            <a:prstGeom prst="rect">
              <a:avLst/>
            </a:prstGeom>
            <a:noFill/>
            <a:ln w="9525">
              <a:noFill/>
              <a:miter lim="800000"/>
              <a:headEnd/>
              <a:tailEnd/>
            </a:ln>
          </p:spPr>
        </p:pic>
        <p:pic>
          <p:nvPicPr>
            <p:cNvPr id="24614" name="Picture 38"/>
            <p:cNvPicPr>
              <a:picLocks noChangeAspect="1" noChangeArrowheads="1"/>
            </p:cNvPicPr>
            <p:nvPr/>
          </p:nvPicPr>
          <p:blipFill>
            <a:blip r:embed="rId11" cstate="print"/>
            <a:srcRect/>
            <a:stretch>
              <a:fillRect/>
            </a:stretch>
          </p:blipFill>
          <p:spPr bwMode="auto">
            <a:xfrm>
              <a:off x="9540" y="7495"/>
              <a:ext cx="367" cy="348"/>
            </a:xfrm>
            <a:prstGeom prst="rect">
              <a:avLst/>
            </a:prstGeom>
            <a:noFill/>
            <a:ln w="9525">
              <a:noFill/>
              <a:miter lim="800000"/>
              <a:headEnd/>
              <a:tailEnd/>
            </a:ln>
          </p:spPr>
        </p:pic>
        <p:pic>
          <p:nvPicPr>
            <p:cNvPr id="24615" name="Picture 39"/>
            <p:cNvPicPr>
              <a:picLocks noChangeAspect="1" noChangeArrowheads="1"/>
            </p:cNvPicPr>
            <p:nvPr/>
          </p:nvPicPr>
          <p:blipFill>
            <a:blip r:embed="rId10" cstate="print"/>
            <a:srcRect/>
            <a:stretch>
              <a:fillRect/>
            </a:stretch>
          </p:blipFill>
          <p:spPr bwMode="auto">
            <a:xfrm>
              <a:off x="9874" y="6576"/>
              <a:ext cx="367" cy="348"/>
            </a:xfrm>
            <a:prstGeom prst="rect">
              <a:avLst/>
            </a:prstGeom>
            <a:noFill/>
            <a:ln w="9525">
              <a:noFill/>
              <a:miter lim="800000"/>
              <a:headEnd/>
              <a:tailEnd/>
            </a:ln>
          </p:spPr>
        </p:pic>
        <p:pic>
          <p:nvPicPr>
            <p:cNvPr id="24616" name="Picture 40"/>
            <p:cNvPicPr>
              <a:picLocks noChangeAspect="1" noChangeArrowheads="1"/>
            </p:cNvPicPr>
            <p:nvPr/>
          </p:nvPicPr>
          <p:blipFill>
            <a:blip r:embed="rId12" cstate="print"/>
            <a:srcRect/>
            <a:stretch>
              <a:fillRect/>
            </a:stretch>
          </p:blipFill>
          <p:spPr bwMode="auto">
            <a:xfrm>
              <a:off x="10346" y="6893"/>
              <a:ext cx="367" cy="348"/>
            </a:xfrm>
            <a:prstGeom prst="rect">
              <a:avLst/>
            </a:prstGeom>
            <a:noFill/>
            <a:ln w="9525">
              <a:noFill/>
              <a:miter lim="800000"/>
              <a:headEnd/>
              <a:tailEnd/>
            </a:ln>
          </p:spPr>
        </p:pic>
        <p:sp>
          <p:nvSpPr>
            <p:cNvPr id="24617" name="Freeform 41"/>
            <p:cNvSpPr>
              <a:spLocks/>
            </p:cNvSpPr>
            <p:nvPr/>
          </p:nvSpPr>
          <p:spPr bwMode="auto">
            <a:xfrm>
              <a:off x="10529" y="6504"/>
              <a:ext cx="348" cy="329"/>
            </a:xfrm>
            <a:custGeom>
              <a:avLst/>
              <a:gdLst/>
              <a:ahLst/>
              <a:cxnLst>
                <a:cxn ang="0">
                  <a:pos x="0" y="164"/>
                </a:cxn>
                <a:cxn ang="0">
                  <a:pos x="13" y="100"/>
                </a:cxn>
                <a:cxn ang="0">
                  <a:pos x="51" y="48"/>
                </a:cxn>
                <a:cxn ang="0">
                  <a:pos x="106" y="13"/>
                </a:cxn>
                <a:cxn ang="0">
                  <a:pos x="174" y="0"/>
                </a:cxn>
                <a:cxn ang="0">
                  <a:pos x="241" y="13"/>
                </a:cxn>
                <a:cxn ang="0">
                  <a:pos x="297" y="48"/>
                </a:cxn>
                <a:cxn ang="0">
                  <a:pos x="334" y="100"/>
                </a:cxn>
                <a:cxn ang="0">
                  <a:pos x="348" y="164"/>
                </a:cxn>
                <a:cxn ang="0">
                  <a:pos x="334" y="228"/>
                </a:cxn>
                <a:cxn ang="0">
                  <a:pos x="297" y="281"/>
                </a:cxn>
                <a:cxn ang="0">
                  <a:pos x="241" y="316"/>
                </a:cxn>
                <a:cxn ang="0">
                  <a:pos x="174" y="329"/>
                </a:cxn>
                <a:cxn ang="0">
                  <a:pos x="106" y="316"/>
                </a:cxn>
                <a:cxn ang="0">
                  <a:pos x="51" y="281"/>
                </a:cxn>
                <a:cxn ang="0">
                  <a:pos x="13" y="228"/>
                </a:cxn>
                <a:cxn ang="0">
                  <a:pos x="0" y="164"/>
                </a:cxn>
              </a:cxnLst>
              <a:rect l="0" t="0" r="r" b="b"/>
              <a:pathLst>
                <a:path w="348" h="329">
                  <a:moveTo>
                    <a:pt x="0" y="164"/>
                  </a:moveTo>
                  <a:lnTo>
                    <a:pt x="13" y="100"/>
                  </a:lnTo>
                  <a:lnTo>
                    <a:pt x="51" y="48"/>
                  </a:lnTo>
                  <a:lnTo>
                    <a:pt x="106" y="13"/>
                  </a:lnTo>
                  <a:lnTo>
                    <a:pt x="174" y="0"/>
                  </a:lnTo>
                  <a:lnTo>
                    <a:pt x="241" y="13"/>
                  </a:lnTo>
                  <a:lnTo>
                    <a:pt x="297" y="48"/>
                  </a:lnTo>
                  <a:lnTo>
                    <a:pt x="334" y="100"/>
                  </a:lnTo>
                  <a:lnTo>
                    <a:pt x="348" y="164"/>
                  </a:lnTo>
                  <a:lnTo>
                    <a:pt x="334" y="228"/>
                  </a:lnTo>
                  <a:lnTo>
                    <a:pt x="297" y="281"/>
                  </a:lnTo>
                  <a:lnTo>
                    <a:pt x="241" y="316"/>
                  </a:lnTo>
                  <a:lnTo>
                    <a:pt x="174" y="329"/>
                  </a:lnTo>
                  <a:lnTo>
                    <a:pt x="106" y="316"/>
                  </a:lnTo>
                  <a:lnTo>
                    <a:pt x="51" y="281"/>
                  </a:lnTo>
                  <a:lnTo>
                    <a:pt x="13" y="228"/>
                  </a:lnTo>
                  <a:lnTo>
                    <a:pt x="0" y="164"/>
                  </a:lnTo>
                  <a:close/>
                </a:path>
              </a:pathLst>
            </a:custGeom>
            <a:noFill/>
            <a:ln w="12192">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24618" name="Picture 42"/>
            <p:cNvPicPr>
              <a:picLocks noChangeAspect="1" noChangeArrowheads="1"/>
            </p:cNvPicPr>
            <p:nvPr/>
          </p:nvPicPr>
          <p:blipFill>
            <a:blip r:embed="rId13" cstate="print"/>
            <a:srcRect/>
            <a:stretch>
              <a:fillRect/>
            </a:stretch>
          </p:blipFill>
          <p:spPr bwMode="auto">
            <a:xfrm>
              <a:off x="10867" y="6893"/>
              <a:ext cx="370" cy="348"/>
            </a:xfrm>
            <a:prstGeom prst="rect">
              <a:avLst/>
            </a:prstGeom>
            <a:noFill/>
            <a:ln w="9525">
              <a:noFill/>
              <a:miter lim="800000"/>
              <a:headEnd/>
              <a:tailEnd/>
            </a:ln>
          </p:spPr>
        </p:pic>
        <p:sp>
          <p:nvSpPr>
            <p:cNvPr id="24619" name="AutoShape 43"/>
            <p:cNvSpPr>
              <a:spLocks/>
            </p:cNvSpPr>
            <p:nvPr/>
          </p:nvSpPr>
          <p:spPr bwMode="auto">
            <a:xfrm>
              <a:off x="10181" y="2995"/>
              <a:ext cx="3725" cy="3903"/>
            </a:xfrm>
            <a:custGeom>
              <a:avLst/>
              <a:gdLst/>
              <a:ahLst/>
              <a:cxnLst>
                <a:cxn ang="0">
                  <a:pos x="241" y="3222"/>
                </a:cxn>
                <a:cxn ang="0">
                  <a:pos x="241" y="3525"/>
                </a:cxn>
                <a:cxn ang="0">
                  <a:pos x="1224" y="2676"/>
                </a:cxn>
                <a:cxn ang="0">
                  <a:pos x="1462" y="2377"/>
                </a:cxn>
                <a:cxn ang="0">
                  <a:pos x="1812" y="2541"/>
                </a:cxn>
                <a:cxn ang="0">
                  <a:pos x="1727" y="2916"/>
                </a:cxn>
                <a:cxn ang="0">
                  <a:pos x="1340" y="2916"/>
                </a:cxn>
                <a:cxn ang="0">
                  <a:pos x="925" y="1872"/>
                </a:cxn>
                <a:cxn ang="0">
                  <a:pos x="1225" y="1635"/>
                </a:cxn>
                <a:cxn ang="0">
                  <a:pos x="1525" y="1872"/>
                </a:cxn>
                <a:cxn ang="0">
                  <a:pos x="1361" y="2220"/>
                </a:cxn>
                <a:cxn ang="0">
                  <a:pos x="984" y="2136"/>
                </a:cxn>
                <a:cxn ang="0">
                  <a:pos x="1826" y="3000"/>
                </a:cxn>
                <a:cxn ang="0">
                  <a:pos x="2176" y="2836"/>
                </a:cxn>
                <a:cxn ang="0">
                  <a:pos x="2414" y="3136"/>
                </a:cxn>
                <a:cxn ang="0">
                  <a:pos x="2176" y="3436"/>
                </a:cxn>
                <a:cxn ang="0">
                  <a:pos x="1826" y="3271"/>
                </a:cxn>
                <a:cxn ang="0">
                  <a:pos x="428" y="2708"/>
                </a:cxn>
                <a:cxn ang="0">
                  <a:pos x="804" y="2624"/>
                </a:cxn>
                <a:cxn ang="0">
                  <a:pos x="968" y="2971"/>
                </a:cxn>
                <a:cxn ang="0">
                  <a:pos x="668" y="3209"/>
                </a:cxn>
                <a:cxn ang="0">
                  <a:pos x="368" y="2971"/>
                </a:cxn>
                <a:cxn ang="0">
                  <a:pos x="1172" y="3356"/>
                </a:cxn>
                <a:cxn ang="0">
                  <a:pos x="1559" y="3356"/>
                </a:cxn>
                <a:cxn ang="0">
                  <a:pos x="1644" y="3730"/>
                </a:cxn>
                <a:cxn ang="0">
                  <a:pos x="1294" y="3894"/>
                </a:cxn>
                <a:cxn ang="0">
                  <a:pos x="1056" y="3595"/>
                </a:cxn>
                <a:cxn ang="0">
                  <a:pos x="2252" y="2095"/>
                </a:cxn>
                <a:cxn ang="0">
                  <a:pos x="2665" y="2023"/>
                </a:cxn>
                <a:cxn ang="0">
                  <a:pos x="2928" y="2339"/>
                </a:cxn>
                <a:cxn ang="0">
                  <a:pos x="2787" y="2732"/>
                </a:cxn>
                <a:cxn ang="0">
                  <a:pos x="2375" y="2804"/>
                </a:cxn>
                <a:cxn ang="0">
                  <a:pos x="2111" y="2488"/>
                </a:cxn>
                <a:cxn ang="0">
                  <a:pos x="2824" y="1519"/>
                </a:cxn>
                <a:cxn ang="0">
                  <a:pos x="3163" y="1297"/>
                </a:cxn>
                <a:cxn ang="0">
                  <a:pos x="3556" y="1414"/>
                </a:cxn>
                <a:cxn ang="0">
                  <a:pos x="3725" y="1792"/>
                </a:cxn>
                <a:cxn ang="0">
                  <a:pos x="3556" y="2169"/>
                </a:cxn>
                <a:cxn ang="0">
                  <a:pos x="3163" y="2287"/>
                </a:cxn>
                <a:cxn ang="0">
                  <a:pos x="2824" y="2064"/>
                </a:cxn>
                <a:cxn ang="0">
                  <a:pos x="2187" y="491"/>
                </a:cxn>
                <a:cxn ang="0">
                  <a:pos x="2401" y="118"/>
                </a:cxn>
                <a:cxn ang="0">
                  <a:pos x="2823" y="5"/>
                </a:cxn>
                <a:cxn ang="0">
                  <a:pos x="3194" y="221"/>
                </a:cxn>
                <a:cxn ang="0">
                  <a:pos x="3307" y="645"/>
                </a:cxn>
                <a:cxn ang="0">
                  <a:pos x="3092" y="1017"/>
                </a:cxn>
                <a:cxn ang="0">
                  <a:pos x="2670" y="1130"/>
                </a:cxn>
                <a:cxn ang="0">
                  <a:pos x="2299" y="915"/>
                </a:cxn>
                <a:cxn ang="0">
                  <a:pos x="1622" y="1551"/>
                </a:cxn>
                <a:cxn ang="0">
                  <a:pos x="1828" y="1192"/>
                </a:cxn>
                <a:cxn ang="0">
                  <a:pos x="2247" y="1192"/>
                </a:cxn>
                <a:cxn ang="0">
                  <a:pos x="2453" y="1551"/>
                </a:cxn>
                <a:cxn ang="0">
                  <a:pos x="2247" y="1909"/>
                </a:cxn>
                <a:cxn ang="0">
                  <a:pos x="1828" y="1909"/>
                </a:cxn>
                <a:cxn ang="0">
                  <a:pos x="1622" y="1551"/>
                </a:cxn>
              </a:cxnLst>
              <a:rect l="0" t="0" r="r" b="b"/>
              <a:pathLst>
                <a:path w="3725" h="3903">
                  <a:moveTo>
                    <a:pt x="0" y="3373"/>
                  </a:moveTo>
                  <a:lnTo>
                    <a:pt x="13" y="3309"/>
                  </a:lnTo>
                  <a:lnTo>
                    <a:pt x="51" y="3257"/>
                  </a:lnTo>
                  <a:lnTo>
                    <a:pt x="106" y="3222"/>
                  </a:lnTo>
                  <a:lnTo>
                    <a:pt x="174" y="3209"/>
                  </a:lnTo>
                  <a:lnTo>
                    <a:pt x="241" y="3222"/>
                  </a:lnTo>
                  <a:lnTo>
                    <a:pt x="297" y="3257"/>
                  </a:lnTo>
                  <a:lnTo>
                    <a:pt x="334" y="3309"/>
                  </a:lnTo>
                  <a:lnTo>
                    <a:pt x="348" y="3373"/>
                  </a:lnTo>
                  <a:lnTo>
                    <a:pt x="334" y="3437"/>
                  </a:lnTo>
                  <a:lnTo>
                    <a:pt x="297" y="3490"/>
                  </a:lnTo>
                  <a:lnTo>
                    <a:pt x="241" y="3525"/>
                  </a:lnTo>
                  <a:lnTo>
                    <a:pt x="174" y="3538"/>
                  </a:lnTo>
                  <a:lnTo>
                    <a:pt x="106" y="3525"/>
                  </a:lnTo>
                  <a:lnTo>
                    <a:pt x="51" y="3490"/>
                  </a:lnTo>
                  <a:lnTo>
                    <a:pt x="13" y="3437"/>
                  </a:lnTo>
                  <a:lnTo>
                    <a:pt x="0" y="3373"/>
                  </a:lnTo>
                  <a:close/>
                  <a:moveTo>
                    <a:pt x="1224" y="2676"/>
                  </a:moveTo>
                  <a:lnTo>
                    <a:pt x="1232" y="2606"/>
                  </a:lnTo>
                  <a:lnTo>
                    <a:pt x="1255" y="2541"/>
                  </a:lnTo>
                  <a:lnTo>
                    <a:pt x="1292" y="2484"/>
                  </a:lnTo>
                  <a:lnTo>
                    <a:pt x="1340" y="2437"/>
                  </a:lnTo>
                  <a:lnTo>
                    <a:pt x="1397" y="2400"/>
                  </a:lnTo>
                  <a:lnTo>
                    <a:pt x="1462" y="2377"/>
                  </a:lnTo>
                  <a:lnTo>
                    <a:pt x="1533" y="2369"/>
                  </a:lnTo>
                  <a:lnTo>
                    <a:pt x="1604" y="2377"/>
                  </a:lnTo>
                  <a:lnTo>
                    <a:pt x="1670" y="2400"/>
                  </a:lnTo>
                  <a:lnTo>
                    <a:pt x="1727" y="2437"/>
                  </a:lnTo>
                  <a:lnTo>
                    <a:pt x="1775" y="2484"/>
                  </a:lnTo>
                  <a:lnTo>
                    <a:pt x="1812" y="2541"/>
                  </a:lnTo>
                  <a:lnTo>
                    <a:pt x="1835" y="2606"/>
                  </a:lnTo>
                  <a:lnTo>
                    <a:pt x="1843" y="2676"/>
                  </a:lnTo>
                  <a:lnTo>
                    <a:pt x="1835" y="2747"/>
                  </a:lnTo>
                  <a:lnTo>
                    <a:pt x="1812" y="2811"/>
                  </a:lnTo>
                  <a:lnTo>
                    <a:pt x="1775" y="2868"/>
                  </a:lnTo>
                  <a:lnTo>
                    <a:pt x="1727" y="2916"/>
                  </a:lnTo>
                  <a:lnTo>
                    <a:pt x="1670" y="2952"/>
                  </a:lnTo>
                  <a:lnTo>
                    <a:pt x="1604" y="2975"/>
                  </a:lnTo>
                  <a:lnTo>
                    <a:pt x="1533" y="2983"/>
                  </a:lnTo>
                  <a:lnTo>
                    <a:pt x="1462" y="2975"/>
                  </a:lnTo>
                  <a:lnTo>
                    <a:pt x="1397" y="2952"/>
                  </a:lnTo>
                  <a:lnTo>
                    <a:pt x="1340" y="2916"/>
                  </a:lnTo>
                  <a:lnTo>
                    <a:pt x="1292" y="2868"/>
                  </a:lnTo>
                  <a:lnTo>
                    <a:pt x="1255" y="2811"/>
                  </a:lnTo>
                  <a:lnTo>
                    <a:pt x="1232" y="2747"/>
                  </a:lnTo>
                  <a:lnTo>
                    <a:pt x="1224" y="2676"/>
                  </a:lnTo>
                  <a:close/>
                  <a:moveTo>
                    <a:pt x="917" y="1943"/>
                  </a:moveTo>
                  <a:lnTo>
                    <a:pt x="925" y="1872"/>
                  </a:lnTo>
                  <a:lnTo>
                    <a:pt x="948" y="1807"/>
                  </a:lnTo>
                  <a:lnTo>
                    <a:pt x="984" y="1750"/>
                  </a:lnTo>
                  <a:lnTo>
                    <a:pt x="1032" y="1702"/>
                  </a:lnTo>
                  <a:lnTo>
                    <a:pt x="1089" y="1666"/>
                  </a:lnTo>
                  <a:lnTo>
                    <a:pt x="1154" y="1643"/>
                  </a:lnTo>
                  <a:lnTo>
                    <a:pt x="1225" y="1635"/>
                  </a:lnTo>
                  <a:lnTo>
                    <a:pt x="1296" y="1643"/>
                  </a:lnTo>
                  <a:lnTo>
                    <a:pt x="1361" y="1666"/>
                  </a:lnTo>
                  <a:lnTo>
                    <a:pt x="1418" y="1702"/>
                  </a:lnTo>
                  <a:lnTo>
                    <a:pt x="1466" y="1750"/>
                  </a:lnTo>
                  <a:lnTo>
                    <a:pt x="1502" y="1807"/>
                  </a:lnTo>
                  <a:lnTo>
                    <a:pt x="1525" y="1872"/>
                  </a:lnTo>
                  <a:lnTo>
                    <a:pt x="1533" y="1943"/>
                  </a:lnTo>
                  <a:lnTo>
                    <a:pt x="1525" y="2014"/>
                  </a:lnTo>
                  <a:lnTo>
                    <a:pt x="1502" y="2079"/>
                  </a:lnTo>
                  <a:lnTo>
                    <a:pt x="1466" y="2136"/>
                  </a:lnTo>
                  <a:lnTo>
                    <a:pt x="1418" y="2184"/>
                  </a:lnTo>
                  <a:lnTo>
                    <a:pt x="1361" y="2220"/>
                  </a:lnTo>
                  <a:lnTo>
                    <a:pt x="1296" y="2243"/>
                  </a:lnTo>
                  <a:lnTo>
                    <a:pt x="1225" y="2251"/>
                  </a:lnTo>
                  <a:lnTo>
                    <a:pt x="1154" y="2243"/>
                  </a:lnTo>
                  <a:lnTo>
                    <a:pt x="1089" y="2220"/>
                  </a:lnTo>
                  <a:lnTo>
                    <a:pt x="1032" y="2184"/>
                  </a:lnTo>
                  <a:lnTo>
                    <a:pt x="984" y="2136"/>
                  </a:lnTo>
                  <a:lnTo>
                    <a:pt x="948" y="2079"/>
                  </a:lnTo>
                  <a:lnTo>
                    <a:pt x="925" y="2014"/>
                  </a:lnTo>
                  <a:lnTo>
                    <a:pt x="917" y="1943"/>
                  </a:lnTo>
                  <a:close/>
                  <a:moveTo>
                    <a:pt x="1795" y="3136"/>
                  </a:moveTo>
                  <a:lnTo>
                    <a:pt x="1803" y="3065"/>
                  </a:lnTo>
                  <a:lnTo>
                    <a:pt x="1826" y="3000"/>
                  </a:lnTo>
                  <a:lnTo>
                    <a:pt x="1863" y="2943"/>
                  </a:lnTo>
                  <a:lnTo>
                    <a:pt x="1911" y="2895"/>
                  </a:lnTo>
                  <a:lnTo>
                    <a:pt x="1968" y="2859"/>
                  </a:lnTo>
                  <a:lnTo>
                    <a:pt x="2034" y="2836"/>
                  </a:lnTo>
                  <a:lnTo>
                    <a:pt x="2105" y="2827"/>
                  </a:lnTo>
                  <a:lnTo>
                    <a:pt x="2176" y="2836"/>
                  </a:lnTo>
                  <a:lnTo>
                    <a:pt x="2241" y="2859"/>
                  </a:lnTo>
                  <a:lnTo>
                    <a:pt x="2298" y="2895"/>
                  </a:lnTo>
                  <a:lnTo>
                    <a:pt x="2346" y="2943"/>
                  </a:lnTo>
                  <a:lnTo>
                    <a:pt x="2383" y="3000"/>
                  </a:lnTo>
                  <a:lnTo>
                    <a:pt x="2406" y="3065"/>
                  </a:lnTo>
                  <a:lnTo>
                    <a:pt x="2414" y="3136"/>
                  </a:lnTo>
                  <a:lnTo>
                    <a:pt x="2406" y="3207"/>
                  </a:lnTo>
                  <a:lnTo>
                    <a:pt x="2383" y="3271"/>
                  </a:lnTo>
                  <a:lnTo>
                    <a:pt x="2346" y="3329"/>
                  </a:lnTo>
                  <a:lnTo>
                    <a:pt x="2298" y="3376"/>
                  </a:lnTo>
                  <a:lnTo>
                    <a:pt x="2241" y="3413"/>
                  </a:lnTo>
                  <a:lnTo>
                    <a:pt x="2176" y="3436"/>
                  </a:lnTo>
                  <a:lnTo>
                    <a:pt x="2105" y="3444"/>
                  </a:lnTo>
                  <a:lnTo>
                    <a:pt x="2034" y="3436"/>
                  </a:lnTo>
                  <a:lnTo>
                    <a:pt x="1968" y="3413"/>
                  </a:lnTo>
                  <a:lnTo>
                    <a:pt x="1911" y="3376"/>
                  </a:lnTo>
                  <a:lnTo>
                    <a:pt x="1863" y="3329"/>
                  </a:lnTo>
                  <a:lnTo>
                    <a:pt x="1826" y="3271"/>
                  </a:lnTo>
                  <a:lnTo>
                    <a:pt x="1803" y="3207"/>
                  </a:lnTo>
                  <a:lnTo>
                    <a:pt x="1795" y="3136"/>
                  </a:lnTo>
                  <a:close/>
                  <a:moveTo>
                    <a:pt x="360" y="2901"/>
                  </a:moveTo>
                  <a:lnTo>
                    <a:pt x="368" y="2830"/>
                  </a:lnTo>
                  <a:lnTo>
                    <a:pt x="391" y="2765"/>
                  </a:lnTo>
                  <a:lnTo>
                    <a:pt x="428" y="2708"/>
                  </a:lnTo>
                  <a:lnTo>
                    <a:pt x="475" y="2660"/>
                  </a:lnTo>
                  <a:lnTo>
                    <a:pt x="533" y="2624"/>
                  </a:lnTo>
                  <a:lnTo>
                    <a:pt x="597" y="2600"/>
                  </a:lnTo>
                  <a:lnTo>
                    <a:pt x="668" y="2592"/>
                  </a:lnTo>
                  <a:lnTo>
                    <a:pt x="739" y="2600"/>
                  </a:lnTo>
                  <a:lnTo>
                    <a:pt x="804" y="2624"/>
                  </a:lnTo>
                  <a:lnTo>
                    <a:pt x="861" y="2660"/>
                  </a:lnTo>
                  <a:lnTo>
                    <a:pt x="909" y="2708"/>
                  </a:lnTo>
                  <a:lnTo>
                    <a:pt x="945" y="2765"/>
                  </a:lnTo>
                  <a:lnTo>
                    <a:pt x="968" y="2830"/>
                  </a:lnTo>
                  <a:lnTo>
                    <a:pt x="977" y="2901"/>
                  </a:lnTo>
                  <a:lnTo>
                    <a:pt x="968" y="2971"/>
                  </a:lnTo>
                  <a:lnTo>
                    <a:pt x="945" y="3036"/>
                  </a:lnTo>
                  <a:lnTo>
                    <a:pt x="909" y="3094"/>
                  </a:lnTo>
                  <a:lnTo>
                    <a:pt x="861" y="3141"/>
                  </a:lnTo>
                  <a:lnTo>
                    <a:pt x="804" y="3178"/>
                  </a:lnTo>
                  <a:lnTo>
                    <a:pt x="739" y="3201"/>
                  </a:lnTo>
                  <a:lnTo>
                    <a:pt x="668" y="3209"/>
                  </a:lnTo>
                  <a:lnTo>
                    <a:pt x="597" y="3201"/>
                  </a:lnTo>
                  <a:lnTo>
                    <a:pt x="533" y="3178"/>
                  </a:lnTo>
                  <a:lnTo>
                    <a:pt x="475" y="3141"/>
                  </a:lnTo>
                  <a:lnTo>
                    <a:pt x="428" y="3094"/>
                  </a:lnTo>
                  <a:lnTo>
                    <a:pt x="391" y="3036"/>
                  </a:lnTo>
                  <a:lnTo>
                    <a:pt x="368" y="2971"/>
                  </a:lnTo>
                  <a:lnTo>
                    <a:pt x="360" y="2901"/>
                  </a:lnTo>
                  <a:close/>
                  <a:moveTo>
                    <a:pt x="1056" y="3595"/>
                  </a:moveTo>
                  <a:lnTo>
                    <a:pt x="1064" y="3525"/>
                  </a:lnTo>
                  <a:lnTo>
                    <a:pt x="1087" y="3460"/>
                  </a:lnTo>
                  <a:lnTo>
                    <a:pt x="1124" y="3403"/>
                  </a:lnTo>
                  <a:lnTo>
                    <a:pt x="1172" y="3356"/>
                  </a:lnTo>
                  <a:lnTo>
                    <a:pt x="1229" y="3319"/>
                  </a:lnTo>
                  <a:lnTo>
                    <a:pt x="1294" y="3296"/>
                  </a:lnTo>
                  <a:lnTo>
                    <a:pt x="1365" y="3288"/>
                  </a:lnTo>
                  <a:lnTo>
                    <a:pt x="1436" y="3296"/>
                  </a:lnTo>
                  <a:lnTo>
                    <a:pt x="1502" y="3319"/>
                  </a:lnTo>
                  <a:lnTo>
                    <a:pt x="1559" y="3356"/>
                  </a:lnTo>
                  <a:lnTo>
                    <a:pt x="1607" y="3403"/>
                  </a:lnTo>
                  <a:lnTo>
                    <a:pt x="1644" y="3460"/>
                  </a:lnTo>
                  <a:lnTo>
                    <a:pt x="1667" y="3525"/>
                  </a:lnTo>
                  <a:lnTo>
                    <a:pt x="1675" y="3595"/>
                  </a:lnTo>
                  <a:lnTo>
                    <a:pt x="1667" y="3666"/>
                  </a:lnTo>
                  <a:lnTo>
                    <a:pt x="1644" y="3730"/>
                  </a:lnTo>
                  <a:lnTo>
                    <a:pt x="1607" y="3788"/>
                  </a:lnTo>
                  <a:lnTo>
                    <a:pt x="1559" y="3835"/>
                  </a:lnTo>
                  <a:lnTo>
                    <a:pt x="1502" y="3871"/>
                  </a:lnTo>
                  <a:lnTo>
                    <a:pt x="1436" y="3894"/>
                  </a:lnTo>
                  <a:lnTo>
                    <a:pt x="1365" y="3903"/>
                  </a:lnTo>
                  <a:lnTo>
                    <a:pt x="1294" y="3894"/>
                  </a:lnTo>
                  <a:lnTo>
                    <a:pt x="1229" y="3871"/>
                  </a:lnTo>
                  <a:lnTo>
                    <a:pt x="1172" y="3835"/>
                  </a:lnTo>
                  <a:lnTo>
                    <a:pt x="1124" y="3788"/>
                  </a:lnTo>
                  <a:lnTo>
                    <a:pt x="1087" y="3730"/>
                  </a:lnTo>
                  <a:lnTo>
                    <a:pt x="1064" y="3666"/>
                  </a:lnTo>
                  <a:lnTo>
                    <a:pt x="1056" y="3595"/>
                  </a:lnTo>
                  <a:close/>
                  <a:moveTo>
                    <a:pt x="2105" y="2413"/>
                  </a:moveTo>
                  <a:lnTo>
                    <a:pt x="2111" y="2339"/>
                  </a:lnTo>
                  <a:lnTo>
                    <a:pt x="2131" y="2268"/>
                  </a:lnTo>
                  <a:lnTo>
                    <a:pt x="2161" y="2203"/>
                  </a:lnTo>
                  <a:lnTo>
                    <a:pt x="2202" y="2145"/>
                  </a:lnTo>
                  <a:lnTo>
                    <a:pt x="2252" y="2095"/>
                  </a:lnTo>
                  <a:lnTo>
                    <a:pt x="2310" y="2054"/>
                  </a:lnTo>
                  <a:lnTo>
                    <a:pt x="2375" y="2023"/>
                  </a:lnTo>
                  <a:lnTo>
                    <a:pt x="2445" y="2004"/>
                  </a:lnTo>
                  <a:lnTo>
                    <a:pt x="2520" y="1997"/>
                  </a:lnTo>
                  <a:lnTo>
                    <a:pt x="2594" y="2004"/>
                  </a:lnTo>
                  <a:lnTo>
                    <a:pt x="2665" y="2023"/>
                  </a:lnTo>
                  <a:lnTo>
                    <a:pt x="2729" y="2054"/>
                  </a:lnTo>
                  <a:lnTo>
                    <a:pt x="2787" y="2095"/>
                  </a:lnTo>
                  <a:lnTo>
                    <a:pt x="2837" y="2145"/>
                  </a:lnTo>
                  <a:lnTo>
                    <a:pt x="2878" y="2203"/>
                  </a:lnTo>
                  <a:lnTo>
                    <a:pt x="2909" y="2268"/>
                  </a:lnTo>
                  <a:lnTo>
                    <a:pt x="2928" y="2339"/>
                  </a:lnTo>
                  <a:lnTo>
                    <a:pt x="2935" y="2413"/>
                  </a:lnTo>
                  <a:lnTo>
                    <a:pt x="2928" y="2488"/>
                  </a:lnTo>
                  <a:lnTo>
                    <a:pt x="2909" y="2559"/>
                  </a:lnTo>
                  <a:lnTo>
                    <a:pt x="2878" y="2624"/>
                  </a:lnTo>
                  <a:lnTo>
                    <a:pt x="2837" y="2682"/>
                  </a:lnTo>
                  <a:lnTo>
                    <a:pt x="2787" y="2732"/>
                  </a:lnTo>
                  <a:lnTo>
                    <a:pt x="2729" y="2773"/>
                  </a:lnTo>
                  <a:lnTo>
                    <a:pt x="2665" y="2804"/>
                  </a:lnTo>
                  <a:lnTo>
                    <a:pt x="2594" y="2823"/>
                  </a:lnTo>
                  <a:lnTo>
                    <a:pt x="2520" y="2830"/>
                  </a:lnTo>
                  <a:lnTo>
                    <a:pt x="2445" y="2823"/>
                  </a:lnTo>
                  <a:lnTo>
                    <a:pt x="2375" y="2804"/>
                  </a:lnTo>
                  <a:lnTo>
                    <a:pt x="2310" y="2773"/>
                  </a:lnTo>
                  <a:lnTo>
                    <a:pt x="2252" y="2732"/>
                  </a:lnTo>
                  <a:lnTo>
                    <a:pt x="2202" y="2682"/>
                  </a:lnTo>
                  <a:lnTo>
                    <a:pt x="2161" y="2624"/>
                  </a:lnTo>
                  <a:lnTo>
                    <a:pt x="2131" y="2559"/>
                  </a:lnTo>
                  <a:lnTo>
                    <a:pt x="2111" y="2488"/>
                  </a:lnTo>
                  <a:lnTo>
                    <a:pt x="2105" y="2413"/>
                  </a:lnTo>
                  <a:close/>
                  <a:moveTo>
                    <a:pt x="2745" y="1792"/>
                  </a:moveTo>
                  <a:lnTo>
                    <a:pt x="2751" y="1718"/>
                  </a:lnTo>
                  <a:lnTo>
                    <a:pt x="2766" y="1647"/>
                  </a:lnTo>
                  <a:lnTo>
                    <a:pt x="2791" y="1581"/>
                  </a:lnTo>
                  <a:lnTo>
                    <a:pt x="2824" y="1519"/>
                  </a:lnTo>
                  <a:lnTo>
                    <a:pt x="2865" y="1463"/>
                  </a:lnTo>
                  <a:lnTo>
                    <a:pt x="2914" y="1414"/>
                  </a:lnTo>
                  <a:lnTo>
                    <a:pt x="2968" y="1372"/>
                  </a:lnTo>
                  <a:lnTo>
                    <a:pt x="3029" y="1338"/>
                  </a:lnTo>
                  <a:lnTo>
                    <a:pt x="3094" y="1313"/>
                  </a:lnTo>
                  <a:lnTo>
                    <a:pt x="3163" y="1297"/>
                  </a:lnTo>
                  <a:lnTo>
                    <a:pt x="3235" y="1291"/>
                  </a:lnTo>
                  <a:lnTo>
                    <a:pt x="3307" y="1297"/>
                  </a:lnTo>
                  <a:lnTo>
                    <a:pt x="3376" y="1313"/>
                  </a:lnTo>
                  <a:lnTo>
                    <a:pt x="3441" y="1338"/>
                  </a:lnTo>
                  <a:lnTo>
                    <a:pt x="3502" y="1372"/>
                  </a:lnTo>
                  <a:lnTo>
                    <a:pt x="3556" y="1414"/>
                  </a:lnTo>
                  <a:lnTo>
                    <a:pt x="3605" y="1463"/>
                  </a:lnTo>
                  <a:lnTo>
                    <a:pt x="3646" y="1519"/>
                  </a:lnTo>
                  <a:lnTo>
                    <a:pt x="3679" y="1581"/>
                  </a:lnTo>
                  <a:lnTo>
                    <a:pt x="3704" y="1647"/>
                  </a:lnTo>
                  <a:lnTo>
                    <a:pt x="3719" y="1718"/>
                  </a:lnTo>
                  <a:lnTo>
                    <a:pt x="3725" y="1792"/>
                  </a:lnTo>
                  <a:lnTo>
                    <a:pt x="3719" y="1866"/>
                  </a:lnTo>
                  <a:lnTo>
                    <a:pt x="3704" y="1936"/>
                  </a:lnTo>
                  <a:lnTo>
                    <a:pt x="3679" y="2003"/>
                  </a:lnTo>
                  <a:lnTo>
                    <a:pt x="3646" y="2064"/>
                  </a:lnTo>
                  <a:lnTo>
                    <a:pt x="3605" y="2120"/>
                  </a:lnTo>
                  <a:lnTo>
                    <a:pt x="3556" y="2169"/>
                  </a:lnTo>
                  <a:lnTo>
                    <a:pt x="3502" y="2212"/>
                  </a:lnTo>
                  <a:lnTo>
                    <a:pt x="3441" y="2246"/>
                  </a:lnTo>
                  <a:lnTo>
                    <a:pt x="3376" y="2271"/>
                  </a:lnTo>
                  <a:lnTo>
                    <a:pt x="3307" y="2287"/>
                  </a:lnTo>
                  <a:lnTo>
                    <a:pt x="3235" y="2292"/>
                  </a:lnTo>
                  <a:lnTo>
                    <a:pt x="3163" y="2287"/>
                  </a:lnTo>
                  <a:lnTo>
                    <a:pt x="3094" y="2271"/>
                  </a:lnTo>
                  <a:lnTo>
                    <a:pt x="3029" y="2246"/>
                  </a:lnTo>
                  <a:lnTo>
                    <a:pt x="2968" y="2212"/>
                  </a:lnTo>
                  <a:lnTo>
                    <a:pt x="2914" y="2169"/>
                  </a:lnTo>
                  <a:lnTo>
                    <a:pt x="2865" y="2120"/>
                  </a:lnTo>
                  <a:lnTo>
                    <a:pt x="2824" y="2064"/>
                  </a:lnTo>
                  <a:lnTo>
                    <a:pt x="2791" y="2003"/>
                  </a:lnTo>
                  <a:lnTo>
                    <a:pt x="2766" y="1936"/>
                  </a:lnTo>
                  <a:lnTo>
                    <a:pt x="2751" y="1866"/>
                  </a:lnTo>
                  <a:lnTo>
                    <a:pt x="2745" y="1792"/>
                  </a:lnTo>
                  <a:close/>
                  <a:moveTo>
                    <a:pt x="2181" y="568"/>
                  </a:moveTo>
                  <a:lnTo>
                    <a:pt x="2187" y="491"/>
                  </a:lnTo>
                  <a:lnTo>
                    <a:pt x="2202" y="417"/>
                  </a:lnTo>
                  <a:lnTo>
                    <a:pt x="2226" y="347"/>
                  </a:lnTo>
                  <a:lnTo>
                    <a:pt x="2259" y="281"/>
                  </a:lnTo>
                  <a:lnTo>
                    <a:pt x="2299" y="221"/>
                  </a:lnTo>
                  <a:lnTo>
                    <a:pt x="2347" y="166"/>
                  </a:lnTo>
                  <a:lnTo>
                    <a:pt x="2401" y="118"/>
                  </a:lnTo>
                  <a:lnTo>
                    <a:pt x="2461" y="78"/>
                  </a:lnTo>
                  <a:lnTo>
                    <a:pt x="2527" y="45"/>
                  </a:lnTo>
                  <a:lnTo>
                    <a:pt x="2596" y="20"/>
                  </a:lnTo>
                  <a:lnTo>
                    <a:pt x="2670" y="5"/>
                  </a:lnTo>
                  <a:lnTo>
                    <a:pt x="2747" y="0"/>
                  </a:lnTo>
                  <a:lnTo>
                    <a:pt x="2823" y="5"/>
                  </a:lnTo>
                  <a:lnTo>
                    <a:pt x="2897" y="20"/>
                  </a:lnTo>
                  <a:lnTo>
                    <a:pt x="2967" y="45"/>
                  </a:lnTo>
                  <a:lnTo>
                    <a:pt x="3032" y="78"/>
                  </a:lnTo>
                  <a:lnTo>
                    <a:pt x="3092" y="118"/>
                  </a:lnTo>
                  <a:lnTo>
                    <a:pt x="3146" y="166"/>
                  </a:lnTo>
                  <a:lnTo>
                    <a:pt x="3194" y="221"/>
                  </a:lnTo>
                  <a:lnTo>
                    <a:pt x="3235" y="281"/>
                  </a:lnTo>
                  <a:lnTo>
                    <a:pt x="3267" y="347"/>
                  </a:lnTo>
                  <a:lnTo>
                    <a:pt x="3292" y="417"/>
                  </a:lnTo>
                  <a:lnTo>
                    <a:pt x="3307" y="491"/>
                  </a:lnTo>
                  <a:lnTo>
                    <a:pt x="3312" y="568"/>
                  </a:lnTo>
                  <a:lnTo>
                    <a:pt x="3307" y="645"/>
                  </a:lnTo>
                  <a:lnTo>
                    <a:pt x="3292" y="719"/>
                  </a:lnTo>
                  <a:lnTo>
                    <a:pt x="3267" y="789"/>
                  </a:lnTo>
                  <a:lnTo>
                    <a:pt x="3235" y="854"/>
                  </a:lnTo>
                  <a:lnTo>
                    <a:pt x="3194" y="915"/>
                  </a:lnTo>
                  <a:lnTo>
                    <a:pt x="3146" y="969"/>
                  </a:lnTo>
                  <a:lnTo>
                    <a:pt x="3092" y="1017"/>
                  </a:lnTo>
                  <a:lnTo>
                    <a:pt x="3032" y="1058"/>
                  </a:lnTo>
                  <a:lnTo>
                    <a:pt x="2967" y="1091"/>
                  </a:lnTo>
                  <a:lnTo>
                    <a:pt x="2897" y="1115"/>
                  </a:lnTo>
                  <a:lnTo>
                    <a:pt x="2823" y="1130"/>
                  </a:lnTo>
                  <a:lnTo>
                    <a:pt x="2747" y="1135"/>
                  </a:lnTo>
                  <a:lnTo>
                    <a:pt x="2670" y="1130"/>
                  </a:lnTo>
                  <a:lnTo>
                    <a:pt x="2596" y="1115"/>
                  </a:lnTo>
                  <a:lnTo>
                    <a:pt x="2527" y="1091"/>
                  </a:lnTo>
                  <a:lnTo>
                    <a:pt x="2461" y="1058"/>
                  </a:lnTo>
                  <a:lnTo>
                    <a:pt x="2401" y="1017"/>
                  </a:lnTo>
                  <a:lnTo>
                    <a:pt x="2347" y="969"/>
                  </a:lnTo>
                  <a:lnTo>
                    <a:pt x="2299" y="915"/>
                  </a:lnTo>
                  <a:lnTo>
                    <a:pt x="2259" y="854"/>
                  </a:lnTo>
                  <a:lnTo>
                    <a:pt x="2226" y="789"/>
                  </a:lnTo>
                  <a:lnTo>
                    <a:pt x="2202" y="719"/>
                  </a:lnTo>
                  <a:lnTo>
                    <a:pt x="2187" y="645"/>
                  </a:lnTo>
                  <a:lnTo>
                    <a:pt x="2181" y="568"/>
                  </a:lnTo>
                  <a:close/>
                  <a:moveTo>
                    <a:pt x="1622" y="1551"/>
                  </a:moveTo>
                  <a:lnTo>
                    <a:pt x="1629" y="1476"/>
                  </a:lnTo>
                  <a:lnTo>
                    <a:pt x="1648" y="1406"/>
                  </a:lnTo>
                  <a:lnTo>
                    <a:pt x="1679" y="1341"/>
                  </a:lnTo>
                  <a:lnTo>
                    <a:pt x="1720" y="1283"/>
                  </a:lnTo>
                  <a:lnTo>
                    <a:pt x="1770" y="1233"/>
                  </a:lnTo>
                  <a:lnTo>
                    <a:pt x="1828" y="1192"/>
                  </a:lnTo>
                  <a:lnTo>
                    <a:pt x="1892" y="1161"/>
                  </a:lnTo>
                  <a:lnTo>
                    <a:pt x="1963" y="1142"/>
                  </a:lnTo>
                  <a:lnTo>
                    <a:pt x="2037" y="1135"/>
                  </a:lnTo>
                  <a:lnTo>
                    <a:pt x="2112" y="1142"/>
                  </a:lnTo>
                  <a:lnTo>
                    <a:pt x="2182" y="1161"/>
                  </a:lnTo>
                  <a:lnTo>
                    <a:pt x="2247" y="1192"/>
                  </a:lnTo>
                  <a:lnTo>
                    <a:pt x="2305" y="1233"/>
                  </a:lnTo>
                  <a:lnTo>
                    <a:pt x="2355" y="1283"/>
                  </a:lnTo>
                  <a:lnTo>
                    <a:pt x="2396" y="1341"/>
                  </a:lnTo>
                  <a:lnTo>
                    <a:pt x="2427" y="1406"/>
                  </a:lnTo>
                  <a:lnTo>
                    <a:pt x="2446" y="1476"/>
                  </a:lnTo>
                  <a:lnTo>
                    <a:pt x="2453" y="1551"/>
                  </a:lnTo>
                  <a:lnTo>
                    <a:pt x="2446" y="1625"/>
                  </a:lnTo>
                  <a:lnTo>
                    <a:pt x="2427" y="1696"/>
                  </a:lnTo>
                  <a:lnTo>
                    <a:pt x="2396" y="1760"/>
                  </a:lnTo>
                  <a:lnTo>
                    <a:pt x="2355" y="1818"/>
                  </a:lnTo>
                  <a:lnTo>
                    <a:pt x="2305" y="1868"/>
                  </a:lnTo>
                  <a:lnTo>
                    <a:pt x="2247" y="1909"/>
                  </a:lnTo>
                  <a:lnTo>
                    <a:pt x="2182" y="1940"/>
                  </a:lnTo>
                  <a:lnTo>
                    <a:pt x="2112" y="1959"/>
                  </a:lnTo>
                  <a:lnTo>
                    <a:pt x="2037" y="1966"/>
                  </a:lnTo>
                  <a:lnTo>
                    <a:pt x="1963" y="1959"/>
                  </a:lnTo>
                  <a:lnTo>
                    <a:pt x="1892" y="1940"/>
                  </a:lnTo>
                  <a:lnTo>
                    <a:pt x="1828" y="1909"/>
                  </a:lnTo>
                  <a:lnTo>
                    <a:pt x="1770" y="1868"/>
                  </a:lnTo>
                  <a:lnTo>
                    <a:pt x="1720" y="1818"/>
                  </a:lnTo>
                  <a:lnTo>
                    <a:pt x="1679" y="1760"/>
                  </a:lnTo>
                  <a:lnTo>
                    <a:pt x="1648" y="1696"/>
                  </a:lnTo>
                  <a:lnTo>
                    <a:pt x="1629" y="1625"/>
                  </a:lnTo>
                  <a:lnTo>
                    <a:pt x="1622" y="1551"/>
                  </a:lnTo>
                  <a:close/>
                </a:path>
              </a:pathLst>
            </a:custGeom>
            <a:noFill/>
            <a:ln w="12192">
              <a:solidFill>
                <a:srgbClr val="00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24620" name="Picture 44"/>
            <p:cNvPicPr>
              <a:picLocks noChangeAspect="1" noChangeArrowheads="1"/>
            </p:cNvPicPr>
            <p:nvPr/>
          </p:nvPicPr>
          <p:blipFill>
            <a:blip r:embed="rId10" cstate="print"/>
            <a:srcRect/>
            <a:stretch>
              <a:fillRect/>
            </a:stretch>
          </p:blipFill>
          <p:spPr bwMode="auto">
            <a:xfrm>
              <a:off x="11021" y="5278"/>
              <a:ext cx="367" cy="348"/>
            </a:xfrm>
            <a:prstGeom prst="rect">
              <a:avLst/>
            </a:prstGeom>
            <a:noFill/>
            <a:ln w="9525">
              <a:noFill/>
              <a:miter lim="800000"/>
              <a:headEnd/>
              <a:tailEnd/>
            </a:ln>
          </p:spPr>
        </p:pic>
        <p:pic>
          <p:nvPicPr>
            <p:cNvPr id="24621" name="Picture 45"/>
            <p:cNvPicPr>
              <a:picLocks noChangeAspect="1" noChangeArrowheads="1"/>
            </p:cNvPicPr>
            <p:nvPr/>
          </p:nvPicPr>
          <p:blipFill>
            <a:blip r:embed="rId10" cstate="print"/>
            <a:srcRect/>
            <a:stretch>
              <a:fillRect/>
            </a:stretch>
          </p:blipFill>
          <p:spPr bwMode="auto">
            <a:xfrm>
              <a:off x="10896" y="6206"/>
              <a:ext cx="367" cy="348"/>
            </a:xfrm>
            <a:prstGeom prst="rect">
              <a:avLst/>
            </a:prstGeom>
            <a:noFill/>
            <a:ln w="9525">
              <a:noFill/>
              <a:miter lim="800000"/>
              <a:headEnd/>
              <a:tailEnd/>
            </a:ln>
          </p:spPr>
        </p:pic>
        <p:sp>
          <p:nvSpPr>
            <p:cNvPr id="24622" name="Line 46"/>
            <p:cNvSpPr>
              <a:spLocks noChangeShapeType="1"/>
            </p:cNvSpPr>
            <p:nvPr/>
          </p:nvSpPr>
          <p:spPr bwMode="auto">
            <a:xfrm>
              <a:off x="10529" y="3749"/>
              <a:ext cx="0" cy="5001"/>
            </a:xfrm>
            <a:prstGeom prst="line">
              <a:avLst/>
            </a:prstGeom>
            <a:noFill/>
            <a:ln w="12192">
              <a:solidFill>
                <a:srgbClr val="001F5F"/>
              </a:solidFill>
              <a:prstDash val="dash"/>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23" name="Freeform 47"/>
            <p:cNvSpPr>
              <a:spLocks/>
            </p:cNvSpPr>
            <p:nvPr/>
          </p:nvSpPr>
          <p:spPr bwMode="auto">
            <a:xfrm>
              <a:off x="3257" y="1351"/>
              <a:ext cx="3154" cy="1942"/>
            </a:xfrm>
            <a:custGeom>
              <a:avLst/>
              <a:gdLst/>
              <a:ahLst/>
              <a:cxnLst>
                <a:cxn ang="0">
                  <a:pos x="2830" y="0"/>
                </a:cxn>
                <a:cxn ang="0">
                  <a:pos x="323" y="0"/>
                </a:cxn>
                <a:cxn ang="0">
                  <a:pos x="249" y="9"/>
                </a:cxn>
                <a:cxn ang="0">
                  <a:pos x="181" y="33"/>
                </a:cxn>
                <a:cxn ang="0">
                  <a:pos x="121" y="71"/>
                </a:cxn>
                <a:cxn ang="0">
                  <a:pos x="71" y="121"/>
                </a:cxn>
                <a:cxn ang="0">
                  <a:pos x="33" y="181"/>
                </a:cxn>
                <a:cxn ang="0">
                  <a:pos x="8" y="250"/>
                </a:cxn>
                <a:cxn ang="0">
                  <a:pos x="0" y="324"/>
                </a:cxn>
                <a:cxn ang="0">
                  <a:pos x="0" y="1618"/>
                </a:cxn>
                <a:cxn ang="0">
                  <a:pos x="8" y="1692"/>
                </a:cxn>
                <a:cxn ang="0">
                  <a:pos x="33" y="1761"/>
                </a:cxn>
                <a:cxn ang="0">
                  <a:pos x="71" y="1821"/>
                </a:cxn>
                <a:cxn ang="0">
                  <a:pos x="121" y="1871"/>
                </a:cxn>
                <a:cxn ang="0">
                  <a:pos x="181" y="1909"/>
                </a:cxn>
                <a:cxn ang="0">
                  <a:pos x="249" y="1933"/>
                </a:cxn>
                <a:cxn ang="0">
                  <a:pos x="323" y="1942"/>
                </a:cxn>
                <a:cxn ang="0">
                  <a:pos x="2830" y="1942"/>
                </a:cxn>
                <a:cxn ang="0">
                  <a:pos x="2904" y="1933"/>
                </a:cxn>
                <a:cxn ang="0">
                  <a:pos x="2972" y="1909"/>
                </a:cxn>
                <a:cxn ang="0">
                  <a:pos x="3032" y="1871"/>
                </a:cxn>
                <a:cxn ang="0">
                  <a:pos x="3082" y="1821"/>
                </a:cxn>
                <a:cxn ang="0">
                  <a:pos x="3121" y="1761"/>
                </a:cxn>
                <a:cxn ang="0">
                  <a:pos x="3145" y="1692"/>
                </a:cxn>
                <a:cxn ang="0">
                  <a:pos x="3153" y="1618"/>
                </a:cxn>
                <a:cxn ang="0">
                  <a:pos x="3153" y="324"/>
                </a:cxn>
                <a:cxn ang="0">
                  <a:pos x="3145" y="250"/>
                </a:cxn>
                <a:cxn ang="0">
                  <a:pos x="3121" y="181"/>
                </a:cxn>
                <a:cxn ang="0">
                  <a:pos x="3082" y="121"/>
                </a:cxn>
                <a:cxn ang="0">
                  <a:pos x="3032" y="71"/>
                </a:cxn>
                <a:cxn ang="0">
                  <a:pos x="2972" y="33"/>
                </a:cxn>
                <a:cxn ang="0">
                  <a:pos x="2904" y="9"/>
                </a:cxn>
                <a:cxn ang="0">
                  <a:pos x="2830" y="0"/>
                </a:cxn>
              </a:cxnLst>
              <a:rect l="0" t="0" r="r" b="b"/>
              <a:pathLst>
                <a:path w="3154" h="1942">
                  <a:moveTo>
                    <a:pt x="2830" y="0"/>
                  </a:moveTo>
                  <a:lnTo>
                    <a:pt x="323" y="0"/>
                  </a:lnTo>
                  <a:lnTo>
                    <a:pt x="249" y="9"/>
                  </a:lnTo>
                  <a:lnTo>
                    <a:pt x="181" y="33"/>
                  </a:lnTo>
                  <a:lnTo>
                    <a:pt x="121" y="71"/>
                  </a:lnTo>
                  <a:lnTo>
                    <a:pt x="71" y="121"/>
                  </a:lnTo>
                  <a:lnTo>
                    <a:pt x="33" y="181"/>
                  </a:lnTo>
                  <a:lnTo>
                    <a:pt x="8" y="250"/>
                  </a:lnTo>
                  <a:lnTo>
                    <a:pt x="0" y="324"/>
                  </a:lnTo>
                  <a:lnTo>
                    <a:pt x="0" y="1618"/>
                  </a:lnTo>
                  <a:lnTo>
                    <a:pt x="8" y="1692"/>
                  </a:lnTo>
                  <a:lnTo>
                    <a:pt x="33" y="1761"/>
                  </a:lnTo>
                  <a:lnTo>
                    <a:pt x="71" y="1821"/>
                  </a:lnTo>
                  <a:lnTo>
                    <a:pt x="121" y="1871"/>
                  </a:lnTo>
                  <a:lnTo>
                    <a:pt x="181" y="1909"/>
                  </a:lnTo>
                  <a:lnTo>
                    <a:pt x="249" y="1933"/>
                  </a:lnTo>
                  <a:lnTo>
                    <a:pt x="323" y="1942"/>
                  </a:lnTo>
                  <a:lnTo>
                    <a:pt x="2830" y="1942"/>
                  </a:lnTo>
                  <a:lnTo>
                    <a:pt x="2904" y="1933"/>
                  </a:lnTo>
                  <a:lnTo>
                    <a:pt x="2972" y="1909"/>
                  </a:lnTo>
                  <a:lnTo>
                    <a:pt x="3032" y="1871"/>
                  </a:lnTo>
                  <a:lnTo>
                    <a:pt x="3082" y="1821"/>
                  </a:lnTo>
                  <a:lnTo>
                    <a:pt x="3121" y="1761"/>
                  </a:lnTo>
                  <a:lnTo>
                    <a:pt x="3145" y="1692"/>
                  </a:lnTo>
                  <a:lnTo>
                    <a:pt x="3153" y="1618"/>
                  </a:lnTo>
                  <a:lnTo>
                    <a:pt x="3153" y="324"/>
                  </a:lnTo>
                  <a:lnTo>
                    <a:pt x="3145" y="250"/>
                  </a:lnTo>
                  <a:lnTo>
                    <a:pt x="3121" y="181"/>
                  </a:lnTo>
                  <a:lnTo>
                    <a:pt x="3082" y="121"/>
                  </a:lnTo>
                  <a:lnTo>
                    <a:pt x="3032" y="71"/>
                  </a:lnTo>
                  <a:lnTo>
                    <a:pt x="2972" y="33"/>
                  </a:lnTo>
                  <a:lnTo>
                    <a:pt x="2904" y="9"/>
                  </a:lnTo>
                  <a:lnTo>
                    <a:pt x="283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24" name="Freeform 48"/>
            <p:cNvSpPr>
              <a:spLocks/>
            </p:cNvSpPr>
            <p:nvPr/>
          </p:nvSpPr>
          <p:spPr bwMode="auto">
            <a:xfrm>
              <a:off x="3257" y="1351"/>
              <a:ext cx="3154" cy="1942"/>
            </a:xfrm>
            <a:custGeom>
              <a:avLst/>
              <a:gdLst/>
              <a:ahLst/>
              <a:cxnLst>
                <a:cxn ang="0">
                  <a:pos x="0" y="324"/>
                </a:cxn>
                <a:cxn ang="0">
                  <a:pos x="8" y="250"/>
                </a:cxn>
                <a:cxn ang="0">
                  <a:pos x="33" y="181"/>
                </a:cxn>
                <a:cxn ang="0">
                  <a:pos x="71" y="121"/>
                </a:cxn>
                <a:cxn ang="0">
                  <a:pos x="121" y="71"/>
                </a:cxn>
                <a:cxn ang="0">
                  <a:pos x="181" y="33"/>
                </a:cxn>
                <a:cxn ang="0">
                  <a:pos x="249" y="9"/>
                </a:cxn>
                <a:cxn ang="0">
                  <a:pos x="323" y="0"/>
                </a:cxn>
                <a:cxn ang="0">
                  <a:pos x="2830" y="0"/>
                </a:cxn>
                <a:cxn ang="0">
                  <a:pos x="2904" y="9"/>
                </a:cxn>
                <a:cxn ang="0">
                  <a:pos x="2972" y="33"/>
                </a:cxn>
                <a:cxn ang="0">
                  <a:pos x="3032" y="71"/>
                </a:cxn>
                <a:cxn ang="0">
                  <a:pos x="3082" y="121"/>
                </a:cxn>
                <a:cxn ang="0">
                  <a:pos x="3121" y="181"/>
                </a:cxn>
                <a:cxn ang="0">
                  <a:pos x="3145" y="250"/>
                </a:cxn>
                <a:cxn ang="0">
                  <a:pos x="3153" y="324"/>
                </a:cxn>
                <a:cxn ang="0">
                  <a:pos x="3153" y="1618"/>
                </a:cxn>
                <a:cxn ang="0">
                  <a:pos x="3145" y="1692"/>
                </a:cxn>
                <a:cxn ang="0">
                  <a:pos x="3121" y="1761"/>
                </a:cxn>
                <a:cxn ang="0">
                  <a:pos x="3082" y="1821"/>
                </a:cxn>
                <a:cxn ang="0">
                  <a:pos x="3032" y="1871"/>
                </a:cxn>
                <a:cxn ang="0">
                  <a:pos x="2972" y="1909"/>
                </a:cxn>
                <a:cxn ang="0">
                  <a:pos x="2904" y="1933"/>
                </a:cxn>
                <a:cxn ang="0">
                  <a:pos x="2830" y="1942"/>
                </a:cxn>
                <a:cxn ang="0">
                  <a:pos x="323" y="1942"/>
                </a:cxn>
                <a:cxn ang="0">
                  <a:pos x="249" y="1933"/>
                </a:cxn>
                <a:cxn ang="0">
                  <a:pos x="181" y="1909"/>
                </a:cxn>
                <a:cxn ang="0">
                  <a:pos x="121" y="1871"/>
                </a:cxn>
                <a:cxn ang="0">
                  <a:pos x="71" y="1821"/>
                </a:cxn>
                <a:cxn ang="0">
                  <a:pos x="33" y="1761"/>
                </a:cxn>
                <a:cxn ang="0">
                  <a:pos x="8" y="1692"/>
                </a:cxn>
                <a:cxn ang="0">
                  <a:pos x="0" y="1618"/>
                </a:cxn>
                <a:cxn ang="0">
                  <a:pos x="0" y="324"/>
                </a:cxn>
              </a:cxnLst>
              <a:rect l="0" t="0" r="r" b="b"/>
              <a:pathLst>
                <a:path w="3154" h="1942">
                  <a:moveTo>
                    <a:pt x="0" y="324"/>
                  </a:moveTo>
                  <a:lnTo>
                    <a:pt x="8" y="250"/>
                  </a:lnTo>
                  <a:lnTo>
                    <a:pt x="33" y="181"/>
                  </a:lnTo>
                  <a:lnTo>
                    <a:pt x="71" y="121"/>
                  </a:lnTo>
                  <a:lnTo>
                    <a:pt x="121" y="71"/>
                  </a:lnTo>
                  <a:lnTo>
                    <a:pt x="181" y="33"/>
                  </a:lnTo>
                  <a:lnTo>
                    <a:pt x="249" y="9"/>
                  </a:lnTo>
                  <a:lnTo>
                    <a:pt x="323" y="0"/>
                  </a:lnTo>
                  <a:lnTo>
                    <a:pt x="2830" y="0"/>
                  </a:lnTo>
                  <a:lnTo>
                    <a:pt x="2904" y="9"/>
                  </a:lnTo>
                  <a:lnTo>
                    <a:pt x="2972" y="33"/>
                  </a:lnTo>
                  <a:lnTo>
                    <a:pt x="3032" y="71"/>
                  </a:lnTo>
                  <a:lnTo>
                    <a:pt x="3082" y="121"/>
                  </a:lnTo>
                  <a:lnTo>
                    <a:pt x="3121" y="181"/>
                  </a:lnTo>
                  <a:lnTo>
                    <a:pt x="3145" y="250"/>
                  </a:lnTo>
                  <a:lnTo>
                    <a:pt x="3153" y="324"/>
                  </a:lnTo>
                  <a:lnTo>
                    <a:pt x="3153" y="1618"/>
                  </a:lnTo>
                  <a:lnTo>
                    <a:pt x="3145" y="1692"/>
                  </a:lnTo>
                  <a:lnTo>
                    <a:pt x="3121" y="1761"/>
                  </a:lnTo>
                  <a:lnTo>
                    <a:pt x="3082" y="1821"/>
                  </a:lnTo>
                  <a:lnTo>
                    <a:pt x="3032" y="1871"/>
                  </a:lnTo>
                  <a:lnTo>
                    <a:pt x="2972" y="1909"/>
                  </a:lnTo>
                  <a:lnTo>
                    <a:pt x="2904" y="1933"/>
                  </a:lnTo>
                  <a:lnTo>
                    <a:pt x="2830" y="1942"/>
                  </a:lnTo>
                  <a:lnTo>
                    <a:pt x="323" y="1942"/>
                  </a:lnTo>
                  <a:lnTo>
                    <a:pt x="249" y="1933"/>
                  </a:lnTo>
                  <a:lnTo>
                    <a:pt x="181" y="1909"/>
                  </a:lnTo>
                  <a:lnTo>
                    <a:pt x="121" y="1871"/>
                  </a:lnTo>
                  <a:lnTo>
                    <a:pt x="71" y="1821"/>
                  </a:lnTo>
                  <a:lnTo>
                    <a:pt x="33" y="1761"/>
                  </a:lnTo>
                  <a:lnTo>
                    <a:pt x="8" y="1692"/>
                  </a:lnTo>
                  <a:lnTo>
                    <a:pt x="0" y="1618"/>
                  </a:lnTo>
                  <a:lnTo>
                    <a:pt x="0" y="324"/>
                  </a:lnTo>
                  <a:close/>
                </a:path>
              </a:pathLst>
            </a:custGeom>
            <a:noFill/>
            <a:ln w="12192">
              <a:solidFill>
                <a:srgbClr val="FFFFF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25" name="Freeform 49"/>
            <p:cNvSpPr>
              <a:spLocks/>
            </p:cNvSpPr>
            <p:nvPr/>
          </p:nvSpPr>
          <p:spPr bwMode="auto">
            <a:xfrm>
              <a:off x="0" y="5950"/>
              <a:ext cx="1344" cy="1944"/>
            </a:xfrm>
            <a:custGeom>
              <a:avLst/>
              <a:gdLst/>
              <a:ahLst/>
              <a:cxnLst>
                <a:cxn ang="0">
                  <a:pos x="1020" y="0"/>
                </a:cxn>
                <a:cxn ang="0">
                  <a:pos x="0" y="0"/>
                </a:cxn>
                <a:cxn ang="0">
                  <a:pos x="0" y="1944"/>
                </a:cxn>
                <a:cxn ang="0">
                  <a:pos x="1020" y="1944"/>
                </a:cxn>
                <a:cxn ang="0">
                  <a:pos x="1094" y="1935"/>
                </a:cxn>
                <a:cxn ang="0">
                  <a:pos x="1162" y="1911"/>
                </a:cxn>
                <a:cxn ang="0">
                  <a:pos x="1223" y="1872"/>
                </a:cxn>
                <a:cxn ang="0">
                  <a:pos x="1273" y="1822"/>
                </a:cxn>
                <a:cxn ang="0">
                  <a:pos x="1311" y="1762"/>
                </a:cxn>
                <a:cxn ang="0">
                  <a:pos x="1335" y="1694"/>
                </a:cxn>
                <a:cxn ang="0">
                  <a:pos x="1344" y="1620"/>
                </a:cxn>
                <a:cxn ang="0">
                  <a:pos x="1344" y="324"/>
                </a:cxn>
                <a:cxn ang="0">
                  <a:pos x="1335" y="249"/>
                </a:cxn>
                <a:cxn ang="0">
                  <a:pos x="1311" y="181"/>
                </a:cxn>
                <a:cxn ang="0">
                  <a:pos x="1273" y="121"/>
                </a:cxn>
                <a:cxn ang="0">
                  <a:pos x="1223" y="71"/>
                </a:cxn>
                <a:cxn ang="0">
                  <a:pos x="1162" y="33"/>
                </a:cxn>
                <a:cxn ang="0">
                  <a:pos x="1094" y="8"/>
                </a:cxn>
                <a:cxn ang="0">
                  <a:pos x="1020" y="0"/>
                </a:cxn>
              </a:cxnLst>
              <a:rect l="0" t="0" r="r" b="b"/>
              <a:pathLst>
                <a:path w="1344" h="1944">
                  <a:moveTo>
                    <a:pt x="1020" y="0"/>
                  </a:moveTo>
                  <a:lnTo>
                    <a:pt x="0" y="0"/>
                  </a:lnTo>
                  <a:lnTo>
                    <a:pt x="0" y="1944"/>
                  </a:lnTo>
                  <a:lnTo>
                    <a:pt x="1020" y="1944"/>
                  </a:lnTo>
                  <a:lnTo>
                    <a:pt x="1094" y="1935"/>
                  </a:lnTo>
                  <a:lnTo>
                    <a:pt x="1162" y="1911"/>
                  </a:lnTo>
                  <a:lnTo>
                    <a:pt x="1223" y="1872"/>
                  </a:lnTo>
                  <a:lnTo>
                    <a:pt x="1273" y="1822"/>
                  </a:lnTo>
                  <a:lnTo>
                    <a:pt x="1311" y="1762"/>
                  </a:lnTo>
                  <a:lnTo>
                    <a:pt x="1335" y="1694"/>
                  </a:lnTo>
                  <a:lnTo>
                    <a:pt x="1344" y="1620"/>
                  </a:lnTo>
                  <a:lnTo>
                    <a:pt x="1344" y="324"/>
                  </a:lnTo>
                  <a:lnTo>
                    <a:pt x="1335" y="249"/>
                  </a:lnTo>
                  <a:lnTo>
                    <a:pt x="1311" y="181"/>
                  </a:lnTo>
                  <a:lnTo>
                    <a:pt x="1273" y="121"/>
                  </a:lnTo>
                  <a:lnTo>
                    <a:pt x="1223" y="71"/>
                  </a:lnTo>
                  <a:lnTo>
                    <a:pt x="1162" y="33"/>
                  </a:lnTo>
                  <a:lnTo>
                    <a:pt x="1094" y="8"/>
                  </a:lnTo>
                  <a:lnTo>
                    <a:pt x="102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26" name="Freeform 50"/>
            <p:cNvSpPr>
              <a:spLocks/>
            </p:cNvSpPr>
            <p:nvPr/>
          </p:nvSpPr>
          <p:spPr bwMode="auto">
            <a:xfrm>
              <a:off x="0" y="5950"/>
              <a:ext cx="1344" cy="1944"/>
            </a:xfrm>
            <a:custGeom>
              <a:avLst/>
              <a:gdLst/>
              <a:ahLst/>
              <a:cxnLst>
                <a:cxn ang="0">
                  <a:pos x="0" y="0"/>
                </a:cxn>
                <a:cxn ang="0">
                  <a:pos x="1020" y="0"/>
                </a:cxn>
                <a:cxn ang="0">
                  <a:pos x="1094" y="8"/>
                </a:cxn>
                <a:cxn ang="0">
                  <a:pos x="1162" y="33"/>
                </a:cxn>
                <a:cxn ang="0">
                  <a:pos x="1223" y="71"/>
                </a:cxn>
                <a:cxn ang="0">
                  <a:pos x="1273" y="121"/>
                </a:cxn>
                <a:cxn ang="0">
                  <a:pos x="1311" y="181"/>
                </a:cxn>
                <a:cxn ang="0">
                  <a:pos x="1335" y="249"/>
                </a:cxn>
                <a:cxn ang="0">
                  <a:pos x="1344" y="324"/>
                </a:cxn>
                <a:cxn ang="0">
                  <a:pos x="1344" y="1620"/>
                </a:cxn>
                <a:cxn ang="0">
                  <a:pos x="1335" y="1694"/>
                </a:cxn>
                <a:cxn ang="0">
                  <a:pos x="1311" y="1762"/>
                </a:cxn>
                <a:cxn ang="0">
                  <a:pos x="1273" y="1822"/>
                </a:cxn>
                <a:cxn ang="0">
                  <a:pos x="1223" y="1872"/>
                </a:cxn>
                <a:cxn ang="0">
                  <a:pos x="1162" y="1911"/>
                </a:cxn>
                <a:cxn ang="0">
                  <a:pos x="1094" y="1935"/>
                </a:cxn>
                <a:cxn ang="0">
                  <a:pos x="1020" y="1944"/>
                </a:cxn>
                <a:cxn ang="0">
                  <a:pos x="0" y="1944"/>
                </a:cxn>
              </a:cxnLst>
              <a:rect l="0" t="0" r="r" b="b"/>
              <a:pathLst>
                <a:path w="1344" h="1944">
                  <a:moveTo>
                    <a:pt x="0" y="0"/>
                  </a:moveTo>
                  <a:lnTo>
                    <a:pt x="1020" y="0"/>
                  </a:lnTo>
                  <a:lnTo>
                    <a:pt x="1094" y="8"/>
                  </a:lnTo>
                  <a:lnTo>
                    <a:pt x="1162" y="33"/>
                  </a:lnTo>
                  <a:lnTo>
                    <a:pt x="1223" y="71"/>
                  </a:lnTo>
                  <a:lnTo>
                    <a:pt x="1273" y="121"/>
                  </a:lnTo>
                  <a:lnTo>
                    <a:pt x="1311" y="181"/>
                  </a:lnTo>
                  <a:lnTo>
                    <a:pt x="1335" y="249"/>
                  </a:lnTo>
                  <a:lnTo>
                    <a:pt x="1344" y="324"/>
                  </a:lnTo>
                  <a:lnTo>
                    <a:pt x="1344" y="1620"/>
                  </a:lnTo>
                  <a:lnTo>
                    <a:pt x="1335" y="1694"/>
                  </a:lnTo>
                  <a:lnTo>
                    <a:pt x="1311" y="1762"/>
                  </a:lnTo>
                  <a:lnTo>
                    <a:pt x="1273" y="1822"/>
                  </a:lnTo>
                  <a:lnTo>
                    <a:pt x="1223" y="1872"/>
                  </a:lnTo>
                  <a:lnTo>
                    <a:pt x="1162" y="1911"/>
                  </a:lnTo>
                  <a:lnTo>
                    <a:pt x="1094" y="1935"/>
                  </a:lnTo>
                  <a:lnTo>
                    <a:pt x="1020" y="1944"/>
                  </a:lnTo>
                  <a:lnTo>
                    <a:pt x="0" y="1944"/>
                  </a:lnTo>
                </a:path>
              </a:pathLst>
            </a:custGeom>
            <a:noFill/>
            <a:ln w="12192">
              <a:solidFill>
                <a:srgbClr val="FFFFFF"/>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27" name="AutoShape 51"/>
            <p:cNvSpPr>
              <a:spLocks/>
            </p:cNvSpPr>
            <p:nvPr/>
          </p:nvSpPr>
          <p:spPr bwMode="auto">
            <a:xfrm>
              <a:off x="1183" y="1917"/>
              <a:ext cx="4605" cy="6000"/>
            </a:xfrm>
            <a:custGeom>
              <a:avLst/>
              <a:gdLst/>
              <a:ahLst/>
              <a:cxnLst>
                <a:cxn ang="0">
                  <a:pos x="1117" y="4772"/>
                </a:cxn>
                <a:cxn ang="0">
                  <a:pos x="992" y="4820"/>
                </a:cxn>
                <a:cxn ang="0">
                  <a:pos x="1029" y="4854"/>
                </a:cxn>
                <a:cxn ang="0">
                  <a:pos x="0" y="5986"/>
                </a:cxn>
                <a:cxn ang="0">
                  <a:pos x="15" y="5999"/>
                </a:cxn>
                <a:cxn ang="0">
                  <a:pos x="1044" y="4867"/>
                </a:cxn>
                <a:cxn ang="0">
                  <a:pos x="1080" y="4901"/>
                </a:cxn>
                <a:cxn ang="0">
                  <a:pos x="1098" y="4839"/>
                </a:cxn>
                <a:cxn ang="0">
                  <a:pos x="1117" y="4772"/>
                </a:cxn>
                <a:cxn ang="0">
                  <a:pos x="2381" y="16"/>
                </a:cxn>
                <a:cxn ang="0">
                  <a:pos x="2369" y="0"/>
                </a:cxn>
                <a:cxn ang="0">
                  <a:pos x="884" y="1076"/>
                </a:cxn>
                <a:cxn ang="0">
                  <a:pos x="854" y="1035"/>
                </a:cxn>
                <a:cxn ang="0">
                  <a:pos x="792" y="1154"/>
                </a:cxn>
                <a:cxn ang="0">
                  <a:pos x="925" y="1132"/>
                </a:cxn>
                <a:cxn ang="0">
                  <a:pos x="904" y="1104"/>
                </a:cxn>
                <a:cxn ang="0">
                  <a:pos x="895" y="1092"/>
                </a:cxn>
                <a:cxn ang="0">
                  <a:pos x="2381" y="16"/>
                </a:cxn>
                <a:cxn ang="0">
                  <a:pos x="4165" y="1385"/>
                </a:cxn>
                <a:cxn ang="0">
                  <a:pos x="4160" y="1366"/>
                </a:cxn>
                <a:cxn ang="0">
                  <a:pos x="2533" y="1801"/>
                </a:cxn>
                <a:cxn ang="0">
                  <a:pos x="2520" y="1752"/>
                </a:cxn>
                <a:cxn ang="0">
                  <a:pos x="2419" y="1841"/>
                </a:cxn>
                <a:cxn ang="0">
                  <a:pos x="2551" y="1868"/>
                </a:cxn>
                <a:cxn ang="0">
                  <a:pos x="2539" y="1825"/>
                </a:cxn>
                <a:cxn ang="0">
                  <a:pos x="2538" y="1820"/>
                </a:cxn>
                <a:cxn ang="0">
                  <a:pos x="4165" y="1385"/>
                </a:cxn>
                <a:cxn ang="0">
                  <a:pos x="4517" y="2793"/>
                </a:cxn>
                <a:cxn ang="0">
                  <a:pos x="4507" y="2776"/>
                </a:cxn>
                <a:cxn ang="0">
                  <a:pos x="2691" y="3907"/>
                </a:cxn>
                <a:cxn ang="0">
                  <a:pos x="2665" y="3865"/>
                </a:cxn>
                <a:cxn ang="0">
                  <a:pos x="2595" y="3979"/>
                </a:cxn>
                <a:cxn ang="0">
                  <a:pos x="2728" y="3966"/>
                </a:cxn>
                <a:cxn ang="0">
                  <a:pos x="2708" y="3935"/>
                </a:cxn>
                <a:cxn ang="0">
                  <a:pos x="2702" y="3924"/>
                </a:cxn>
                <a:cxn ang="0">
                  <a:pos x="4517" y="2793"/>
                </a:cxn>
                <a:cxn ang="0">
                  <a:pos x="4604" y="2828"/>
                </a:cxn>
                <a:cxn ang="0">
                  <a:pos x="4591" y="2813"/>
                </a:cxn>
                <a:cxn ang="0">
                  <a:pos x="2765" y="4402"/>
                </a:cxn>
                <a:cxn ang="0">
                  <a:pos x="2732" y="4364"/>
                </a:cxn>
                <a:cxn ang="0">
                  <a:pos x="2681" y="4488"/>
                </a:cxn>
                <a:cxn ang="0">
                  <a:pos x="2811" y="4455"/>
                </a:cxn>
                <a:cxn ang="0">
                  <a:pos x="2790" y="4430"/>
                </a:cxn>
                <a:cxn ang="0">
                  <a:pos x="2778" y="4417"/>
                </a:cxn>
                <a:cxn ang="0">
                  <a:pos x="4604" y="2828"/>
                </a:cxn>
              </a:cxnLst>
              <a:rect l="0" t="0" r="r" b="b"/>
              <a:pathLst>
                <a:path w="4605" h="6000">
                  <a:moveTo>
                    <a:pt x="1117" y="4772"/>
                  </a:moveTo>
                  <a:lnTo>
                    <a:pt x="992" y="4820"/>
                  </a:lnTo>
                  <a:lnTo>
                    <a:pt x="1029" y="4854"/>
                  </a:lnTo>
                  <a:lnTo>
                    <a:pt x="0" y="5986"/>
                  </a:lnTo>
                  <a:lnTo>
                    <a:pt x="15" y="5999"/>
                  </a:lnTo>
                  <a:lnTo>
                    <a:pt x="1044" y="4867"/>
                  </a:lnTo>
                  <a:lnTo>
                    <a:pt x="1080" y="4901"/>
                  </a:lnTo>
                  <a:lnTo>
                    <a:pt x="1098" y="4839"/>
                  </a:lnTo>
                  <a:lnTo>
                    <a:pt x="1117" y="4772"/>
                  </a:lnTo>
                  <a:moveTo>
                    <a:pt x="2381" y="16"/>
                  </a:moveTo>
                  <a:lnTo>
                    <a:pt x="2369" y="0"/>
                  </a:lnTo>
                  <a:lnTo>
                    <a:pt x="884" y="1076"/>
                  </a:lnTo>
                  <a:lnTo>
                    <a:pt x="854" y="1035"/>
                  </a:lnTo>
                  <a:lnTo>
                    <a:pt x="792" y="1154"/>
                  </a:lnTo>
                  <a:lnTo>
                    <a:pt x="925" y="1132"/>
                  </a:lnTo>
                  <a:lnTo>
                    <a:pt x="904" y="1104"/>
                  </a:lnTo>
                  <a:lnTo>
                    <a:pt x="895" y="1092"/>
                  </a:lnTo>
                  <a:lnTo>
                    <a:pt x="2381" y="16"/>
                  </a:lnTo>
                  <a:moveTo>
                    <a:pt x="4165" y="1385"/>
                  </a:moveTo>
                  <a:lnTo>
                    <a:pt x="4160" y="1366"/>
                  </a:lnTo>
                  <a:lnTo>
                    <a:pt x="2533" y="1801"/>
                  </a:lnTo>
                  <a:lnTo>
                    <a:pt x="2520" y="1752"/>
                  </a:lnTo>
                  <a:lnTo>
                    <a:pt x="2419" y="1841"/>
                  </a:lnTo>
                  <a:lnTo>
                    <a:pt x="2551" y="1868"/>
                  </a:lnTo>
                  <a:lnTo>
                    <a:pt x="2539" y="1825"/>
                  </a:lnTo>
                  <a:lnTo>
                    <a:pt x="2538" y="1820"/>
                  </a:lnTo>
                  <a:lnTo>
                    <a:pt x="4165" y="1385"/>
                  </a:lnTo>
                  <a:moveTo>
                    <a:pt x="4517" y="2793"/>
                  </a:moveTo>
                  <a:lnTo>
                    <a:pt x="4507" y="2776"/>
                  </a:lnTo>
                  <a:lnTo>
                    <a:pt x="2691" y="3907"/>
                  </a:lnTo>
                  <a:lnTo>
                    <a:pt x="2665" y="3865"/>
                  </a:lnTo>
                  <a:lnTo>
                    <a:pt x="2595" y="3979"/>
                  </a:lnTo>
                  <a:lnTo>
                    <a:pt x="2728" y="3966"/>
                  </a:lnTo>
                  <a:lnTo>
                    <a:pt x="2708" y="3935"/>
                  </a:lnTo>
                  <a:lnTo>
                    <a:pt x="2702" y="3924"/>
                  </a:lnTo>
                  <a:lnTo>
                    <a:pt x="4517" y="2793"/>
                  </a:lnTo>
                  <a:moveTo>
                    <a:pt x="4604" y="2828"/>
                  </a:moveTo>
                  <a:lnTo>
                    <a:pt x="4591" y="2813"/>
                  </a:lnTo>
                  <a:lnTo>
                    <a:pt x="2765" y="4402"/>
                  </a:lnTo>
                  <a:lnTo>
                    <a:pt x="2732" y="4364"/>
                  </a:lnTo>
                  <a:lnTo>
                    <a:pt x="2681" y="4488"/>
                  </a:lnTo>
                  <a:lnTo>
                    <a:pt x="2811" y="4455"/>
                  </a:lnTo>
                  <a:lnTo>
                    <a:pt x="2790" y="4430"/>
                  </a:lnTo>
                  <a:lnTo>
                    <a:pt x="2778" y="4417"/>
                  </a:lnTo>
                  <a:lnTo>
                    <a:pt x="4604" y="2828"/>
                  </a:ln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28" name="AutoShape 52"/>
            <p:cNvSpPr>
              <a:spLocks/>
            </p:cNvSpPr>
            <p:nvPr/>
          </p:nvSpPr>
          <p:spPr bwMode="auto">
            <a:xfrm>
              <a:off x="3459" y="2889"/>
              <a:ext cx="626" cy="603"/>
            </a:xfrm>
            <a:custGeom>
              <a:avLst/>
              <a:gdLst/>
              <a:ahLst/>
              <a:cxnLst>
                <a:cxn ang="0">
                  <a:pos x="123" y="259"/>
                </a:cxn>
                <a:cxn ang="0">
                  <a:pos x="0" y="603"/>
                </a:cxn>
                <a:cxn ang="0">
                  <a:pos x="349" y="495"/>
                </a:cxn>
                <a:cxn ang="0">
                  <a:pos x="293" y="437"/>
                </a:cxn>
                <a:cxn ang="0">
                  <a:pos x="419" y="317"/>
                </a:cxn>
                <a:cxn ang="0">
                  <a:pos x="178" y="317"/>
                </a:cxn>
                <a:cxn ang="0">
                  <a:pos x="123" y="259"/>
                </a:cxn>
                <a:cxn ang="0">
                  <a:pos x="510" y="0"/>
                </a:cxn>
                <a:cxn ang="0">
                  <a:pos x="178" y="317"/>
                </a:cxn>
                <a:cxn ang="0">
                  <a:pos x="419" y="317"/>
                </a:cxn>
                <a:cxn ang="0">
                  <a:pos x="625" y="120"/>
                </a:cxn>
                <a:cxn ang="0">
                  <a:pos x="510" y="0"/>
                </a:cxn>
              </a:cxnLst>
              <a:rect l="0" t="0" r="r" b="b"/>
              <a:pathLst>
                <a:path w="626" h="603">
                  <a:moveTo>
                    <a:pt x="123" y="259"/>
                  </a:moveTo>
                  <a:lnTo>
                    <a:pt x="0" y="603"/>
                  </a:lnTo>
                  <a:lnTo>
                    <a:pt x="349" y="495"/>
                  </a:lnTo>
                  <a:lnTo>
                    <a:pt x="293" y="437"/>
                  </a:lnTo>
                  <a:lnTo>
                    <a:pt x="419" y="317"/>
                  </a:lnTo>
                  <a:lnTo>
                    <a:pt x="178" y="317"/>
                  </a:lnTo>
                  <a:lnTo>
                    <a:pt x="123" y="259"/>
                  </a:lnTo>
                  <a:close/>
                  <a:moveTo>
                    <a:pt x="510" y="0"/>
                  </a:moveTo>
                  <a:lnTo>
                    <a:pt x="178" y="317"/>
                  </a:lnTo>
                  <a:lnTo>
                    <a:pt x="419" y="317"/>
                  </a:lnTo>
                  <a:lnTo>
                    <a:pt x="625" y="120"/>
                  </a:lnTo>
                  <a:lnTo>
                    <a:pt x="510" y="0"/>
                  </a:lnTo>
                  <a:close/>
                </a:path>
              </a:pathLst>
            </a:custGeom>
            <a:solidFill>
              <a:srgbClr val="5B9BD4"/>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29" name="Freeform 53"/>
            <p:cNvSpPr>
              <a:spLocks/>
            </p:cNvSpPr>
            <p:nvPr/>
          </p:nvSpPr>
          <p:spPr bwMode="auto">
            <a:xfrm>
              <a:off x="3459" y="2889"/>
              <a:ext cx="626" cy="603"/>
            </a:xfrm>
            <a:custGeom>
              <a:avLst/>
              <a:gdLst/>
              <a:ahLst/>
              <a:cxnLst>
                <a:cxn ang="0">
                  <a:pos x="123" y="259"/>
                </a:cxn>
                <a:cxn ang="0">
                  <a:pos x="178" y="317"/>
                </a:cxn>
                <a:cxn ang="0">
                  <a:pos x="510" y="0"/>
                </a:cxn>
                <a:cxn ang="0">
                  <a:pos x="625" y="120"/>
                </a:cxn>
                <a:cxn ang="0">
                  <a:pos x="293" y="437"/>
                </a:cxn>
                <a:cxn ang="0">
                  <a:pos x="349" y="495"/>
                </a:cxn>
                <a:cxn ang="0">
                  <a:pos x="0" y="603"/>
                </a:cxn>
                <a:cxn ang="0">
                  <a:pos x="123" y="259"/>
                </a:cxn>
              </a:cxnLst>
              <a:rect l="0" t="0" r="r" b="b"/>
              <a:pathLst>
                <a:path w="626" h="603">
                  <a:moveTo>
                    <a:pt x="123" y="259"/>
                  </a:moveTo>
                  <a:lnTo>
                    <a:pt x="178" y="317"/>
                  </a:lnTo>
                  <a:lnTo>
                    <a:pt x="510" y="0"/>
                  </a:lnTo>
                  <a:lnTo>
                    <a:pt x="625" y="120"/>
                  </a:lnTo>
                  <a:lnTo>
                    <a:pt x="293" y="437"/>
                  </a:lnTo>
                  <a:lnTo>
                    <a:pt x="349" y="495"/>
                  </a:lnTo>
                  <a:lnTo>
                    <a:pt x="0" y="603"/>
                  </a:lnTo>
                  <a:lnTo>
                    <a:pt x="123" y="259"/>
                  </a:lnTo>
                  <a:close/>
                </a:path>
              </a:pathLst>
            </a:custGeom>
            <a:noFill/>
            <a:ln w="12700">
              <a:solidFill>
                <a:srgbClr val="41709C"/>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30" name="AutoShape 54"/>
            <p:cNvSpPr>
              <a:spLocks/>
            </p:cNvSpPr>
            <p:nvPr/>
          </p:nvSpPr>
          <p:spPr bwMode="auto">
            <a:xfrm>
              <a:off x="241" y="5780"/>
              <a:ext cx="632" cy="575"/>
            </a:xfrm>
            <a:custGeom>
              <a:avLst/>
              <a:gdLst/>
              <a:ahLst/>
              <a:cxnLst>
                <a:cxn ang="0">
                  <a:pos x="632" y="0"/>
                </a:cxn>
                <a:cxn ang="0">
                  <a:pos x="251" y="101"/>
                </a:cxn>
                <a:cxn ang="0">
                  <a:pos x="309" y="166"/>
                </a:cxn>
                <a:cxn ang="0">
                  <a:pos x="0" y="440"/>
                </a:cxn>
                <a:cxn ang="0">
                  <a:pos x="119" y="574"/>
                </a:cxn>
                <a:cxn ang="0">
                  <a:pos x="428" y="300"/>
                </a:cxn>
                <a:cxn ang="0">
                  <a:pos x="511" y="300"/>
                </a:cxn>
                <a:cxn ang="0">
                  <a:pos x="632" y="0"/>
                </a:cxn>
                <a:cxn ang="0">
                  <a:pos x="511" y="300"/>
                </a:cxn>
                <a:cxn ang="0">
                  <a:pos x="428" y="300"/>
                </a:cxn>
                <a:cxn ang="0">
                  <a:pos x="485" y="365"/>
                </a:cxn>
                <a:cxn ang="0">
                  <a:pos x="511" y="300"/>
                </a:cxn>
              </a:cxnLst>
              <a:rect l="0" t="0" r="r" b="b"/>
              <a:pathLst>
                <a:path w="632" h="575">
                  <a:moveTo>
                    <a:pt x="632" y="0"/>
                  </a:moveTo>
                  <a:lnTo>
                    <a:pt x="251" y="101"/>
                  </a:lnTo>
                  <a:lnTo>
                    <a:pt x="309" y="166"/>
                  </a:lnTo>
                  <a:lnTo>
                    <a:pt x="0" y="440"/>
                  </a:lnTo>
                  <a:lnTo>
                    <a:pt x="119" y="574"/>
                  </a:lnTo>
                  <a:lnTo>
                    <a:pt x="428" y="300"/>
                  </a:lnTo>
                  <a:lnTo>
                    <a:pt x="511" y="300"/>
                  </a:lnTo>
                  <a:lnTo>
                    <a:pt x="632" y="0"/>
                  </a:lnTo>
                  <a:close/>
                  <a:moveTo>
                    <a:pt x="511" y="300"/>
                  </a:moveTo>
                  <a:lnTo>
                    <a:pt x="428" y="300"/>
                  </a:lnTo>
                  <a:lnTo>
                    <a:pt x="485" y="365"/>
                  </a:lnTo>
                  <a:lnTo>
                    <a:pt x="511" y="300"/>
                  </a:lnTo>
                  <a:close/>
                </a:path>
              </a:pathLst>
            </a:custGeom>
            <a:solidFill>
              <a:srgbClr val="5B9BD4"/>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24631" name="Freeform 55"/>
            <p:cNvSpPr>
              <a:spLocks/>
            </p:cNvSpPr>
            <p:nvPr/>
          </p:nvSpPr>
          <p:spPr bwMode="auto">
            <a:xfrm>
              <a:off x="241" y="5780"/>
              <a:ext cx="632" cy="575"/>
            </a:xfrm>
            <a:custGeom>
              <a:avLst/>
              <a:gdLst/>
              <a:ahLst/>
              <a:cxnLst>
                <a:cxn ang="0">
                  <a:pos x="485" y="365"/>
                </a:cxn>
                <a:cxn ang="0">
                  <a:pos x="428" y="300"/>
                </a:cxn>
                <a:cxn ang="0">
                  <a:pos x="119" y="574"/>
                </a:cxn>
                <a:cxn ang="0">
                  <a:pos x="0" y="440"/>
                </a:cxn>
                <a:cxn ang="0">
                  <a:pos x="309" y="166"/>
                </a:cxn>
                <a:cxn ang="0">
                  <a:pos x="251" y="101"/>
                </a:cxn>
                <a:cxn ang="0">
                  <a:pos x="632" y="0"/>
                </a:cxn>
                <a:cxn ang="0">
                  <a:pos x="485" y="365"/>
                </a:cxn>
              </a:cxnLst>
              <a:rect l="0" t="0" r="r" b="b"/>
              <a:pathLst>
                <a:path w="632" h="575">
                  <a:moveTo>
                    <a:pt x="485" y="365"/>
                  </a:moveTo>
                  <a:lnTo>
                    <a:pt x="428" y="300"/>
                  </a:lnTo>
                  <a:lnTo>
                    <a:pt x="119" y="574"/>
                  </a:lnTo>
                  <a:lnTo>
                    <a:pt x="0" y="440"/>
                  </a:lnTo>
                  <a:lnTo>
                    <a:pt x="309" y="166"/>
                  </a:lnTo>
                  <a:lnTo>
                    <a:pt x="251" y="101"/>
                  </a:lnTo>
                  <a:lnTo>
                    <a:pt x="632" y="0"/>
                  </a:lnTo>
                  <a:lnTo>
                    <a:pt x="485" y="365"/>
                  </a:lnTo>
                </a:path>
              </a:pathLst>
            </a:custGeom>
            <a:noFill/>
            <a:ln w="12700">
              <a:solidFill>
                <a:srgbClr val="41709C"/>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24632" name="Picture 56"/>
            <p:cNvPicPr>
              <a:picLocks noChangeAspect="1" noChangeArrowheads="1"/>
            </p:cNvPicPr>
            <p:nvPr/>
          </p:nvPicPr>
          <p:blipFill>
            <a:blip r:embed="rId14" cstate="print"/>
            <a:srcRect/>
            <a:stretch>
              <a:fillRect/>
            </a:stretch>
          </p:blipFill>
          <p:spPr bwMode="auto">
            <a:xfrm>
              <a:off x="1610" y="4076"/>
              <a:ext cx="1273" cy="1168"/>
            </a:xfrm>
            <a:prstGeom prst="rect">
              <a:avLst/>
            </a:prstGeom>
            <a:noFill/>
            <a:ln w="9525">
              <a:noFill/>
              <a:miter lim="800000"/>
              <a:headEnd/>
              <a:tailEnd/>
            </a:ln>
          </p:spPr>
        </p:pic>
      </p:grpSp>
      <p:sp>
        <p:nvSpPr>
          <p:cNvPr id="57" name="Rektangel 56"/>
          <p:cNvSpPr/>
          <p:nvPr/>
        </p:nvSpPr>
        <p:spPr>
          <a:xfrm>
            <a:off x="6804248" y="332656"/>
            <a:ext cx="2088520" cy="369332"/>
          </a:xfrm>
          <a:prstGeom prst="rect">
            <a:avLst/>
          </a:prstGeom>
        </p:spPr>
        <p:txBody>
          <a:bodyPr wrap="none">
            <a:spAutoFit/>
          </a:bodyPr>
          <a:lstStyle/>
          <a:p>
            <a:r>
              <a:rPr lang="en-US" dirty="0"/>
              <a:t>Increased Activation</a:t>
            </a:r>
            <a:endParaRPr lang="da-DK" dirty="0"/>
          </a:p>
        </p:txBody>
      </p:sp>
      <p:sp>
        <p:nvSpPr>
          <p:cNvPr id="24633" name="Rectangle 57"/>
          <p:cNvSpPr>
            <a:spLocks noChangeArrowheads="1"/>
          </p:cNvSpPr>
          <p:nvPr/>
        </p:nvSpPr>
        <p:spPr bwMode="auto">
          <a:xfrm>
            <a:off x="3347864" y="2060848"/>
            <a:ext cx="4860032" cy="2923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High</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4634" name="Rectangle 58"/>
          <p:cNvSpPr>
            <a:spLocks noChangeArrowheads="1"/>
          </p:cNvSpPr>
          <p:nvPr/>
        </p:nvSpPr>
        <p:spPr bwMode="auto">
          <a:xfrm>
            <a:off x="8172400" y="5589240"/>
            <a:ext cx="971600" cy="2923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High</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60" name="Rektangel 59"/>
          <p:cNvSpPr/>
          <p:nvPr/>
        </p:nvSpPr>
        <p:spPr>
          <a:xfrm>
            <a:off x="5436096" y="5517232"/>
            <a:ext cx="568489" cy="369332"/>
          </a:xfrm>
          <a:prstGeom prst="rect">
            <a:avLst/>
          </a:prstGeom>
        </p:spPr>
        <p:txBody>
          <a:bodyPr wrap="none">
            <a:spAutoFit/>
          </a:bodyPr>
          <a:lstStyle/>
          <a:p>
            <a:r>
              <a:rPr lang="en-US" dirty="0"/>
              <a:t>Low</a:t>
            </a:r>
            <a:endParaRPr lang="da-DK" dirty="0"/>
          </a:p>
        </p:txBody>
      </p:sp>
      <p:sp>
        <p:nvSpPr>
          <p:cNvPr id="24635" name="Rectangle 59"/>
          <p:cNvSpPr>
            <a:spLocks noChangeArrowheads="1"/>
          </p:cNvSpPr>
          <p:nvPr/>
        </p:nvSpPr>
        <p:spPr bwMode="auto">
          <a:xfrm>
            <a:off x="6444208" y="5589240"/>
            <a:ext cx="1547664"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138238" algn="l"/>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Force Production</a:t>
            </a:r>
            <a:endParaRPr kumimoji="0" lang="en-US" sz="1100"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138238" algn="l"/>
              </a:tabLst>
            </a:pPr>
            <a:br>
              <a:rPr kumimoji="0" lang="en-US" sz="1100" b="0" i="0" u="none" strike="noStrike" cap="none" normalizeH="0" baseline="0" dirty="0">
                <a:ln>
                  <a:noFill/>
                </a:ln>
                <a:solidFill>
                  <a:schemeClr val="tx1"/>
                </a:solidFill>
                <a:effectLst/>
                <a:latin typeface="Arial" pitchFamily="34" charset="0"/>
                <a:ea typeface="Calibri" pitchFamily="34" charset="0"/>
                <a:cs typeface="Arial" pitchFamily="34" charset="0"/>
              </a:rPr>
            </a:b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4636" name="Rectangle 60"/>
          <p:cNvSpPr>
            <a:spLocks noChangeArrowheads="1"/>
          </p:cNvSpPr>
          <p:nvPr/>
        </p:nvSpPr>
        <p:spPr bwMode="auto">
          <a:xfrm rot="16200000">
            <a:off x="4592434" y="3912622"/>
            <a:ext cx="1979712" cy="2923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Recruitment Threshold</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4638" name="Rectangle 6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a-DK"/>
          </a:p>
        </p:txBody>
      </p:sp>
      <p:sp>
        <p:nvSpPr>
          <p:cNvPr id="24640" name="Rectangle 64"/>
          <p:cNvSpPr>
            <a:spLocks noChangeArrowheads="1"/>
          </p:cNvSpPr>
          <p:nvPr/>
        </p:nvSpPr>
        <p:spPr bwMode="auto">
          <a:xfrm>
            <a:off x="3059832" y="2564904"/>
            <a:ext cx="1811338" cy="4924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Metabolic Byproducts</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4641" name="Rectangle 65"/>
          <p:cNvSpPr>
            <a:spLocks noChangeArrowheads="1"/>
          </p:cNvSpPr>
          <p:nvPr/>
        </p:nvSpPr>
        <p:spPr bwMode="auto">
          <a:xfrm>
            <a:off x="251520" y="5013176"/>
            <a:ext cx="1403648" cy="5693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Arial" pitchFamily="34" charset="0"/>
                <a:ea typeface="Calibri" pitchFamily="34" charset="0"/>
                <a:cs typeface="Arial" pitchFamily="34" charset="0"/>
              </a:rPr>
              <a:t>Venous Outflow</a:t>
            </a: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sz="1800" b="0" i="0" u="none" strike="noStrike" cap="none" normalizeH="0" baseline="0" dirty="0">
              <a:ln>
                <a:noFill/>
              </a:ln>
              <a:solidFill>
                <a:schemeClr val="tx1"/>
              </a:solidFill>
              <a:effectLst/>
              <a:latin typeface="Arial" pitchFamily="34" charset="0"/>
              <a:cs typeface="Arial" pitchFamily="34" charset="0"/>
            </a:endParaRPr>
          </a:p>
        </p:txBody>
      </p:sp>
      <p:sp>
        <p:nvSpPr>
          <p:cNvPr id="67" name="Rektangel 66"/>
          <p:cNvSpPr/>
          <p:nvPr/>
        </p:nvSpPr>
        <p:spPr>
          <a:xfrm>
            <a:off x="2627784" y="1700808"/>
            <a:ext cx="1757854" cy="369332"/>
          </a:xfrm>
          <a:prstGeom prst="rect">
            <a:avLst/>
          </a:prstGeom>
        </p:spPr>
        <p:txBody>
          <a:bodyPr wrap="none">
            <a:spAutoFit/>
          </a:bodyPr>
          <a:lstStyle/>
          <a:p>
            <a:pPr lvl="0" fontAlgn="base">
              <a:spcBef>
                <a:spcPct val="0"/>
              </a:spcBef>
              <a:spcAft>
                <a:spcPct val="0"/>
              </a:spcAft>
            </a:pPr>
            <a:r>
              <a:rPr kumimoji="0" lang="en-US" b="0" i="0" u="none" strike="noStrike" cap="none" normalizeH="0" baseline="0" dirty="0">
                <a:ln>
                  <a:noFill/>
                </a:ln>
                <a:solidFill>
                  <a:schemeClr val="tx1"/>
                </a:solidFill>
                <a:effectLst/>
                <a:latin typeface="Arial" pitchFamily="34" charset="0"/>
                <a:ea typeface="Calibri" pitchFamily="34" charset="0"/>
                <a:cs typeface="Arial" pitchFamily="34" charset="0"/>
              </a:rPr>
              <a:t>Pneumatic Cuff</a:t>
            </a:r>
            <a:endParaRPr kumimoji="0" lang="da-DK" sz="1000" b="0" i="0" u="none" strike="noStrike" cap="none" normalizeH="0" baseline="0" dirty="0">
              <a:ln>
                <a:noFill/>
              </a:ln>
              <a:solidFill>
                <a:schemeClr val="tx1"/>
              </a:solidFill>
              <a:effectLst/>
              <a:latin typeface="Arial" pitchFamily="34" charset="0"/>
              <a:cs typeface="Arial" pitchFamily="34" charset="0"/>
            </a:endParaRPr>
          </a:p>
        </p:txBody>
      </p:sp>
      <p:sp>
        <p:nvSpPr>
          <p:cNvPr id="68" name="Rektangel 67"/>
          <p:cNvSpPr/>
          <p:nvPr/>
        </p:nvSpPr>
        <p:spPr>
          <a:xfrm>
            <a:off x="1907704" y="836712"/>
            <a:ext cx="1582484" cy="369332"/>
          </a:xfrm>
          <a:prstGeom prst="rect">
            <a:avLst/>
          </a:prstGeom>
        </p:spPr>
        <p:txBody>
          <a:bodyPr wrap="none">
            <a:spAutoFit/>
          </a:bodyPr>
          <a:lstStyle/>
          <a:p>
            <a:pPr lvl="0" fontAlgn="base">
              <a:spcBef>
                <a:spcPct val="0"/>
              </a:spcBef>
              <a:spcAft>
                <a:spcPct val="0"/>
              </a:spcAft>
            </a:pPr>
            <a:r>
              <a:rPr kumimoji="0" lang="en-US" b="0" i="0" u="none" strike="noStrike" cap="none" normalizeH="0" baseline="0" dirty="0">
                <a:ln>
                  <a:noFill/>
                </a:ln>
                <a:solidFill>
                  <a:schemeClr val="tx1"/>
                </a:solidFill>
                <a:effectLst/>
                <a:latin typeface="Arial" pitchFamily="34" charset="0"/>
                <a:ea typeface="Calibri" pitchFamily="34" charset="0"/>
                <a:cs typeface="Arial" pitchFamily="34" charset="0"/>
              </a:rPr>
              <a:t>Arterial Inflow</a:t>
            </a:r>
            <a:endParaRPr kumimoji="0" lang="en-US"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DA0950B-2D7F-879E-51C1-22F87BC0E139}"/>
              </a:ext>
            </a:extLst>
          </p:cNvPr>
          <p:cNvSpPr>
            <a:spLocks noGrp="1"/>
          </p:cNvSpPr>
          <p:nvPr>
            <p:ph type="title"/>
          </p:nvPr>
        </p:nvSpPr>
        <p:spPr>
          <a:xfrm>
            <a:off x="457200" y="274638"/>
            <a:ext cx="8229600" cy="1143000"/>
          </a:xfrm>
        </p:spPr>
        <p:txBody>
          <a:bodyPr/>
          <a:lstStyle/>
          <a:p>
            <a:r>
              <a:rPr lang="en-US" dirty="0" err="1"/>
              <a:t>gevinster</a:t>
            </a:r>
            <a:endParaRPr lang="en-US" dirty="0"/>
          </a:p>
        </p:txBody>
      </p:sp>
      <p:graphicFrame>
        <p:nvGraphicFramePr>
          <p:cNvPr id="5" name="Tekstfelt 2">
            <a:extLst>
              <a:ext uri="{FF2B5EF4-FFF2-40B4-BE49-F238E27FC236}">
                <a16:creationId xmlns:a16="http://schemas.microsoft.com/office/drawing/2014/main" id="{0A36E93F-4F1A-47F8-A5DF-B97876F7362A}"/>
              </a:ext>
            </a:extLst>
          </p:cNvPr>
          <p:cNvGraphicFramePr/>
          <p:nvPr>
            <p:extLst>
              <p:ext uri="{D42A27DB-BD31-4B8C-83A1-F6EECF244321}">
                <p14:modId xmlns:p14="http://schemas.microsoft.com/office/powerpoint/2010/main" val="346698703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felt 8">
            <a:extLst>
              <a:ext uri="{FF2B5EF4-FFF2-40B4-BE49-F238E27FC236}">
                <a16:creationId xmlns:a16="http://schemas.microsoft.com/office/drawing/2014/main" id="{165683DA-FE32-5243-7D47-28980B70D8B4}"/>
              </a:ext>
            </a:extLst>
          </p:cNvPr>
          <p:cNvSpPr txBox="1"/>
          <p:nvPr/>
        </p:nvSpPr>
        <p:spPr>
          <a:xfrm>
            <a:off x="1835696" y="764704"/>
            <a:ext cx="4572000" cy="1200329"/>
          </a:xfrm>
          <a:prstGeom prst="rect">
            <a:avLst/>
          </a:prstGeom>
          <a:noFill/>
        </p:spPr>
        <p:txBody>
          <a:bodyPr wrap="square">
            <a:spAutoFit/>
          </a:bodyPr>
          <a:lstStyle/>
          <a:p>
            <a:r>
              <a:rPr lang="da-DK" dirty="0"/>
              <a:t>https://pubmed.ncbi.nlm.nih.gov/?term=bloodflow+resistriction+training</a:t>
            </a:r>
            <a:r>
              <a:rPr lang="da-DK" dirty="0">
                <a:hlinkClick r:id="rId2"/>
              </a:rPr>
              <a:t>https://pubmed.ncbi.nlm.nih.gov/?term=bloodflow+resistriction+training</a:t>
            </a:r>
            <a:endParaRPr lang="da-DK" dirty="0"/>
          </a:p>
        </p:txBody>
      </p:sp>
    </p:spTree>
    <p:extLst>
      <p:ext uri="{BB962C8B-B14F-4D97-AF65-F5344CB8AC3E}">
        <p14:creationId xmlns:p14="http://schemas.microsoft.com/office/powerpoint/2010/main" val="14828584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1F246B7F-EBE4-F757-CCAB-0380856552D8}"/>
              </a:ext>
            </a:extLst>
          </p:cNvPr>
          <p:cNvSpPr>
            <a:spLocks noGrp="1"/>
          </p:cNvSpPr>
          <p:nvPr>
            <p:ph type="title"/>
          </p:nvPr>
        </p:nvSpPr>
        <p:spPr>
          <a:xfrm>
            <a:off x="457200" y="274638"/>
            <a:ext cx="8229600" cy="1143000"/>
          </a:xfrm>
        </p:spPr>
        <p:txBody>
          <a:bodyPr/>
          <a:lstStyle/>
          <a:p>
            <a:r>
              <a:rPr lang="en-US" dirty="0" err="1"/>
              <a:t>Måder</a:t>
            </a:r>
            <a:r>
              <a:rPr lang="en-US" dirty="0"/>
              <a:t> at </a:t>
            </a:r>
            <a:r>
              <a:rPr lang="en-US" dirty="0" err="1"/>
              <a:t>bruge</a:t>
            </a:r>
            <a:r>
              <a:rPr lang="en-US" dirty="0"/>
              <a:t> BFR </a:t>
            </a:r>
            <a:r>
              <a:rPr lang="en-US" dirty="0" err="1"/>
              <a:t>på</a:t>
            </a:r>
            <a:endParaRPr lang="en-US" dirty="0"/>
          </a:p>
        </p:txBody>
      </p:sp>
      <p:graphicFrame>
        <p:nvGraphicFramePr>
          <p:cNvPr id="12" name="Tekstfelt 2">
            <a:extLst>
              <a:ext uri="{FF2B5EF4-FFF2-40B4-BE49-F238E27FC236}">
                <a16:creationId xmlns:a16="http://schemas.microsoft.com/office/drawing/2014/main" id="{D034C65E-2120-4E0A-EA9A-60BDCF075F7D}"/>
              </a:ext>
            </a:extLst>
          </p:cNvPr>
          <p:cNvGraphicFramePr/>
          <p:nvPr>
            <p:extLst>
              <p:ext uri="{D42A27DB-BD31-4B8C-83A1-F6EECF244321}">
                <p14:modId xmlns:p14="http://schemas.microsoft.com/office/powerpoint/2010/main" val="26780080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6609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1307C-8C2A-7E52-B80A-12D3D559D467}"/>
            </a:ext>
          </a:extLst>
        </p:cNvPr>
        <p:cNvGrpSpPr/>
        <p:nvPr/>
      </p:nvGrpSpPr>
      <p:grpSpPr>
        <a:xfrm>
          <a:off x="0" y="0"/>
          <a:ext cx="0" cy="0"/>
          <a:chOff x="0" y="0"/>
          <a:chExt cx="0" cy="0"/>
        </a:xfrm>
      </p:grpSpPr>
      <p:grpSp>
        <p:nvGrpSpPr>
          <p:cNvPr id="39942" name="Group 6">
            <a:extLst>
              <a:ext uri="{FF2B5EF4-FFF2-40B4-BE49-F238E27FC236}">
                <a16:creationId xmlns:a16="http://schemas.microsoft.com/office/drawing/2014/main" id="{4EC17A07-2D13-504D-5ED0-7A7046044CF7}"/>
              </a:ext>
            </a:extLst>
          </p:cNvPr>
          <p:cNvGrpSpPr>
            <a:grpSpLocks/>
          </p:cNvGrpSpPr>
          <p:nvPr/>
        </p:nvGrpSpPr>
        <p:grpSpPr bwMode="auto">
          <a:xfrm>
            <a:off x="466725" y="1412776"/>
            <a:ext cx="8210550" cy="2413000"/>
            <a:chOff x="962" y="188"/>
            <a:chExt cx="12929" cy="3800"/>
          </a:xfrm>
        </p:grpSpPr>
        <p:pic>
          <p:nvPicPr>
            <p:cNvPr id="39946" name="Picture 10">
              <a:extLst>
                <a:ext uri="{FF2B5EF4-FFF2-40B4-BE49-F238E27FC236}">
                  <a16:creationId xmlns:a16="http://schemas.microsoft.com/office/drawing/2014/main" id="{BA53F6C7-5AF9-D9A5-D0B9-0E5FC0DCAF1D}"/>
                </a:ext>
              </a:extLst>
            </p:cNvPr>
            <p:cNvPicPr>
              <a:picLocks noChangeAspect="1" noChangeArrowheads="1"/>
            </p:cNvPicPr>
            <p:nvPr/>
          </p:nvPicPr>
          <p:blipFill>
            <a:blip r:embed="rId3" cstate="print"/>
            <a:srcRect/>
            <a:stretch>
              <a:fillRect/>
            </a:stretch>
          </p:blipFill>
          <p:spPr bwMode="auto">
            <a:xfrm>
              <a:off x="2374" y="452"/>
              <a:ext cx="10601" cy="3535"/>
            </a:xfrm>
            <a:prstGeom prst="rect">
              <a:avLst/>
            </a:prstGeom>
            <a:noFill/>
          </p:spPr>
        </p:pic>
        <p:sp>
          <p:nvSpPr>
            <p:cNvPr id="39945" name="Rectangle 9">
              <a:extLst>
                <a:ext uri="{FF2B5EF4-FFF2-40B4-BE49-F238E27FC236}">
                  <a16:creationId xmlns:a16="http://schemas.microsoft.com/office/drawing/2014/main" id="{ADB8A16A-3965-5900-57FF-F3EB14A1D021}"/>
                </a:ext>
              </a:extLst>
            </p:cNvPr>
            <p:cNvSpPr>
              <a:spLocks noChangeArrowheads="1"/>
            </p:cNvSpPr>
            <p:nvPr/>
          </p:nvSpPr>
          <p:spPr bwMode="auto">
            <a:xfrm>
              <a:off x="3166" y="188"/>
              <a:ext cx="3804" cy="84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944" name="Picture 8">
              <a:extLst>
                <a:ext uri="{FF2B5EF4-FFF2-40B4-BE49-F238E27FC236}">
                  <a16:creationId xmlns:a16="http://schemas.microsoft.com/office/drawing/2014/main" id="{DE55E2AF-C19E-B2AB-DD67-0F7FF1CEFD0A}"/>
                </a:ext>
              </a:extLst>
            </p:cNvPr>
            <p:cNvPicPr>
              <a:picLocks noChangeAspect="1" noChangeArrowheads="1"/>
            </p:cNvPicPr>
            <p:nvPr/>
          </p:nvPicPr>
          <p:blipFill>
            <a:blip r:embed="rId4" cstate="print"/>
            <a:srcRect/>
            <a:stretch>
              <a:fillRect/>
            </a:stretch>
          </p:blipFill>
          <p:spPr bwMode="auto">
            <a:xfrm>
              <a:off x="962" y="565"/>
              <a:ext cx="2798" cy="701"/>
            </a:xfrm>
            <a:prstGeom prst="rect">
              <a:avLst/>
            </a:prstGeom>
            <a:noFill/>
          </p:spPr>
        </p:pic>
        <p:pic>
          <p:nvPicPr>
            <p:cNvPr id="39943" name="Picture 7">
              <a:extLst>
                <a:ext uri="{FF2B5EF4-FFF2-40B4-BE49-F238E27FC236}">
                  <a16:creationId xmlns:a16="http://schemas.microsoft.com/office/drawing/2014/main" id="{A331BE84-88DB-AD48-6C70-CECA937ADB0F}"/>
                </a:ext>
              </a:extLst>
            </p:cNvPr>
            <p:cNvPicPr>
              <a:picLocks noChangeAspect="1" noChangeArrowheads="1"/>
            </p:cNvPicPr>
            <p:nvPr/>
          </p:nvPicPr>
          <p:blipFill>
            <a:blip r:embed="rId5" cstate="print"/>
            <a:srcRect/>
            <a:stretch>
              <a:fillRect/>
            </a:stretch>
          </p:blipFill>
          <p:spPr bwMode="auto">
            <a:xfrm>
              <a:off x="12602" y="1472"/>
              <a:ext cx="1289" cy="1447"/>
            </a:xfrm>
            <a:prstGeom prst="rect">
              <a:avLst/>
            </a:prstGeom>
            <a:noFill/>
          </p:spPr>
        </p:pic>
      </p:grpSp>
      <p:grpSp>
        <p:nvGrpSpPr>
          <p:cNvPr id="39937" name="Group 1">
            <a:extLst>
              <a:ext uri="{FF2B5EF4-FFF2-40B4-BE49-F238E27FC236}">
                <a16:creationId xmlns:a16="http://schemas.microsoft.com/office/drawing/2014/main" id="{ECE126F9-F963-86DA-2926-FED1D7361AA7}"/>
              </a:ext>
            </a:extLst>
          </p:cNvPr>
          <p:cNvGrpSpPr>
            <a:grpSpLocks/>
          </p:cNvGrpSpPr>
          <p:nvPr/>
        </p:nvGrpSpPr>
        <p:grpSpPr bwMode="auto">
          <a:xfrm>
            <a:off x="323850" y="3861048"/>
            <a:ext cx="8496300" cy="2278063"/>
            <a:chOff x="737" y="329"/>
            <a:chExt cx="13380" cy="3588"/>
          </a:xfrm>
        </p:grpSpPr>
        <p:pic>
          <p:nvPicPr>
            <p:cNvPr id="39941" name="Picture 5">
              <a:extLst>
                <a:ext uri="{FF2B5EF4-FFF2-40B4-BE49-F238E27FC236}">
                  <a16:creationId xmlns:a16="http://schemas.microsoft.com/office/drawing/2014/main" id="{6CD880FE-A8BD-E2B1-CA72-D81B4A029879}"/>
                </a:ext>
              </a:extLst>
            </p:cNvPr>
            <p:cNvPicPr>
              <a:picLocks noChangeAspect="1" noChangeArrowheads="1"/>
            </p:cNvPicPr>
            <p:nvPr/>
          </p:nvPicPr>
          <p:blipFill>
            <a:blip r:embed="rId6" cstate="print"/>
            <a:srcRect/>
            <a:stretch>
              <a:fillRect/>
            </a:stretch>
          </p:blipFill>
          <p:spPr bwMode="auto">
            <a:xfrm>
              <a:off x="2374" y="329"/>
              <a:ext cx="10601" cy="3588"/>
            </a:xfrm>
            <a:prstGeom prst="rect">
              <a:avLst/>
            </a:prstGeom>
            <a:noFill/>
          </p:spPr>
        </p:pic>
        <p:pic>
          <p:nvPicPr>
            <p:cNvPr id="39940" name="Picture 4">
              <a:extLst>
                <a:ext uri="{FF2B5EF4-FFF2-40B4-BE49-F238E27FC236}">
                  <a16:creationId xmlns:a16="http://schemas.microsoft.com/office/drawing/2014/main" id="{D0DD94CC-28D3-E30B-0A37-5C5E76460C7E}"/>
                </a:ext>
              </a:extLst>
            </p:cNvPr>
            <p:cNvPicPr>
              <a:picLocks noChangeAspect="1" noChangeArrowheads="1"/>
            </p:cNvPicPr>
            <p:nvPr/>
          </p:nvPicPr>
          <p:blipFill>
            <a:blip r:embed="rId7" cstate="print"/>
            <a:srcRect/>
            <a:stretch>
              <a:fillRect/>
            </a:stretch>
          </p:blipFill>
          <p:spPr bwMode="auto">
            <a:xfrm>
              <a:off x="12235" y="1246"/>
              <a:ext cx="1882" cy="2117"/>
            </a:xfrm>
            <a:prstGeom prst="rect">
              <a:avLst/>
            </a:prstGeom>
            <a:noFill/>
          </p:spPr>
        </p:pic>
        <p:sp>
          <p:nvSpPr>
            <p:cNvPr id="39939" name="Rectangle 3">
              <a:extLst>
                <a:ext uri="{FF2B5EF4-FFF2-40B4-BE49-F238E27FC236}">
                  <a16:creationId xmlns:a16="http://schemas.microsoft.com/office/drawing/2014/main" id="{897C5FB8-FBDB-FE3D-6814-F268226216E5}"/>
                </a:ext>
              </a:extLst>
            </p:cNvPr>
            <p:cNvSpPr>
              <a:spLocks noChangeArrowheads="1"/>
            </p:cNvSpPr>
            <p:nvPr/>
          </p:nvSpPr>
          <p:spPr bwMode="auto">
            <a:xfrm>
              <a:off x="2966" y="394"/>
              <a:ext cx="3804" cy="84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938" name="Picture 2">
              <a:extLst>
                <a:ext uri="{FF2B5EF4-FFF2-40B4-BE49-F238E27FC236}">
                  <a16:creationId xmlns:a16="http://schemas.microsoft.com/office/drawing/2014/main" id="{870124ED-CCDD-0B1F-2440-A3463C167325}"/>
                </a:ext>
              </a:extLst>
            </p:cNvPr>
            <p:cNvPicPr>
              <a:picLocks noChangeAspect="1" noChangeArrowheads="1"/>
            </p:cNvPicPr>
            <p:nvPr/>
          </p:nvPicPr>
          <p:blipFill>
            <a:blip r:embed="rId8" cstate="print"/>
            <a:srcRect/>
            <a:stretch>
              <a:fillRect/>
            </a:stretch>
          </p:blipFill>
          <p:spPr bwMode="auto">
            <a:xfrm>
              <a:off x="737" y="401"/>
              <a:ext cx="4685" cy="557"/>
            </a:xfrm>
            <a:prstGeom prst="rect">
              <a:avLst/>
            </a:prstGeom>
            <a:noFill/>
          </p:spPr>
        </p:pic>
      </p:grpSp>
      <p:sp>
        <p:nvSpPr>
          <p:cNvPr id="39947" name="Rectangle 11">
            <a:extLst>
              <a:ext uri="{FF2B5EF4-FFF2-40B4-BE49-F238E27FC236}">
                <a16:creationId xmlns:a16="http://schemas.microsoft.com/office/drawing/2014/main" id="{AE52E2AB-D087-B893-032D-8CE5F23A1C4D}"/>
              </a:ext>
            </a:extLst>
          </p:cNvPr>
          <p:cNvSpPr>
            <a:spLocks noChangeArrowheads="1"/>
          </p:cNvSpPr>
          <p:nvPr/>
        </p:nvSpPr>
        <p:spPr bwMode="auto">
          <a:xfrm>
            <a:off x="0" y="54868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3399"/>
                </a:solidFill>
                <a:effectLst/>
                <a:latin typeface="Arial" pitchFamily="34" charset="0"/>
                <a:ea typeface="Arial" pitchFamily="34" charset="0"/>
                <a:cs typeface="Arial" pitchFamily="34" charset="0"/>
              </a:rPr>
              <a:t>Use of BFR training versus general progression training</a:t>
            </a: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pitchFamily="34" charset="0"/>
                <a:ea typeface="Arial" pitchFamily="34" charset="0"/>
                <a:cs typeface="Arial" pitchFamily="34" charset="0"/>
              </a:rPr>
              <a:t>From bed rest to walking to training following limb immobilizing injury</a:t>
            </a: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sz="1800" b="0" i="0" u="none" strike="noStrike" cap="none" normalizeH="0" baseline="0" dirty="0">
              <a:ln>
                <a:noFill/>
              </a:ln>
              <a:solidFill>
                <a:schemeClr val="tx1"/>
              </a:solidFill>
              <a:effectLst/>
              <a:latin typeface="Arial" pitchFamily="34" charset="0"/>
              <a:cs typeface="Arial" pitchFamily="34" charset="0"/>
            </a:endParaRPr>
          </a:p>
        </p:txBody>
      </p:sp>
      <p:sp>
        <p:nvSpPr>
          <p:cNvPr id="39948" name="Rectangle 12">
            <a:extLst>
              <a:ext uri="{FF2B5EF4-FFF2-40B4-BE49-F238E27FC236}">
                <a16:creationId xmlns:a16="http://schemas.microsoft.com/office/drawing/2014/main" id="{BA4B1017-A306-D1F9-6396-2CF7D6DF976D}"/>
              </a:ext>
            </a:extLst>
          </p:cNvPr>
          <p:cNvSpPr>
            <a:spLocks noChangeArrowheads="1"/>
          </p:cNvSpPr>
          <p:nvPr/>
        </p:nvSpPr>
        <p:spPr bwMode="auto">
          <a:xfrm>
            <a:off x="0" y="4635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en-US" sz="1600" b="0" i="0" u="none" strike="noStrike" cap="none" normalizeH="0" baseline="0">
                <a:ln>
                  <a:noFill/>
                </a:ln>
                <a:solidFill>
                  <a:schemeClr val="tx1"/>
                </a:solidFill>
                <a:effectLst/>
                <a:latin typeface="Arial" pitchFamily="34" charset="0"/>
                <a:ea typeface="Arial" pitchFamily="34" charset="0"/>
                <a:cs typeface="Arial" pitchFamily="34" charset="0"/>
              </a:rPr>
            </a:br>
            <a:endParaRPr kumimoji="0" lang="da-DK"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sz="1800" b="0" i="0" u="none" strike="noStrike" cap="none" normalizeH="0" baseline="0">
              <a:ln>
                <a:noFill/>
              </a:ln>
              <a:solidFill>
                <a:schemeClr val="tx1"/>
              </a:solidFill>
              <a:effectLst/>
              <a:latin typeface="Arial" pitchFamily="34" charset="0"/>
              <a:cs typeface="Arial" pitchFamily="34" charset="0"/>
            </a:endParaRPr>
          </a:p>
        </p:txBody>
      </p:sp>
      <p:sp>
        <p:nvSpPr>
          <p:cNvPr id="39949" name="Rectangle 13">
            <a:extLst>
              <a:ext uri="{FF2B5EF4-FFF2-40B4-BE49-F238E27FC236}">
                <a16:creationId xmlns:a16="http://schemas.microsoft.com/office/drawing/2014/main" id="{99F61E76-77A6-6093-5697-F7F6632BD94F}"/>
              </a:ext>
            </a:extLst>
          </p:cNvPr>
          <p:cNvSpPr>
            <a:spLocks noChangeArrowheads="1"/>
          </p:cNvSpPr>
          <p:nvPr/>
        </p:nvSpPr>
        <p:spPr bwMode="auto">
          <a:xfrm>
            <a:off x="0" y="6525344"/>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en-US" sz="1600" b="0" i="0" u="none" strike="noStrike" cap="none" normalizeH="0" baseline="0" dirty="0">
                <a:ln>
                  <a:noFill/>
                </a:ln>
                <a:solidFill>
                  <a:schemeClr val="tx1"/>
                </a:solidFill>
                <a:effectLst/>
                <a:latin typeface="Arial" pitchFamily="34" charset="0"/>
                <a:ea typeface="Arial" pitchFamily="34" charset="0"/>
                <a:cs typeface="Arial" pitchFamily="34" charset="0"/>
              </a:rPr>
            </a:b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300" b="0" i="0" u="none" strike="noStrike" cap="none" normalizeH="0" baseline="0" dirty="0" err="1">
                <a:ln>
                  <a:noFill/>
                </a:ln>
                <a:solidFill>
                  <a:schemeClr val="tx1"/>
                </a:solidFill>
                <a:effectLst/>
                <a:latin typeface="Arial" pitchFamily="34" charset="0"/>
                <a:ea typeface="Arial" pitchFamily="34" charset="0"/>
                <a:cs typeface="Arial" pitchFamily="34" charset="0"/>
              </a:rPr>
              <a:t>Loenneke</a:t>
            </a:r>
            <a:r>
              <a:rPr kumimoji="0" lang="en-US" sz="1300" b="0" i="0" u="none" strike="noStrike" cap="none" normalizeH="0" baseline="0" dirty="0">
                <a:ln>
                  <a:noFill/>
                </a:ln>
                <a:solidFill>
                  <a:schemeClr val="tx1"/>
                </a:solidFill>
                <a:effectLst/>
                <a:latin typeface="Arial" pitchFamily="34" charset="0"/>
                <a:ea typeface="Arial" pitchFamily="34" charset="0"/>
                <a:cs typeface="Arial" pitchFamily="34" charset="0"/>
              </a:rPr>
              <a:t>, Abe, </a:t>
            </a:r>
            <a:r>
              <a:rPr kumimoji="0" lang="en-US" sz="1300" b="0" i="0" u="none" strike="noStrike" cap="none" normalizeH="0" baseline="0" dirty="0" err="1">
                <a:ln>
                  <a:noFill/>
                </a:ln>
                <a:solidFill>
                  <a:schemeClr val="tx1"/>
                </a:solidFill>
                <a:effectLst/>
                <a:latin typeface="Arial" pitchFamily="34" charset="0"/>
                <a:ea typeface="Arial" pitchFamily="34" charset="0"/>
                <a:cs typeface="Arial" pitchFamily="34" charset="0"/>
              </a:rPr>
              <a:t>Bemben</a:t>
            </a:r>
            <a:r>
              <a:rPr kumimoji="0" lang="en-US" sz="1300" b="0" i="0" u="none" strike="noStrike" cap="none" normalizeH="0" baseline="0" dirty="0">
                <a:ln>
                  <a:noFill/>
                </a:ln>
                <a:solidFill>
                  <a:schemeClr val="tx1"/>
                </a:solidFill>
                <a:effectLst/>
                <a:latin typeface="Arial" pitchFamily="34" charset="0"/>
                <a:ea typeface="Arial" pitchFamily="34" charset="0"/>
                <a:cs typeface="Arial" pitchFamily="34" charset="0"/>
              </a:rPr>
              <a:t> et al, 2012</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53903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2"/>
          <p:cNvGrpSpPr>
            <a:grpSpLocks/>
          </p:cNvGrpSpPr>
          <p:nvPr/>
        </p:nvGrpSpPr>
        <p:grpSpPr bwMode="auto">
          <a:xfrm>
            <a:off x="11113" y="-4763"/>
            <a:ext cx="9147175" cy="6877051"/>
            <a:chOff x="17" y="-8"/>
            <a:chExt cx="14405" cy="10830"/>
          </a:xfrm>
        </p:grpSpPr>
        <p:sp>
          <p:nvSpPr>
            <p:cNvPr id="33795" name="Rectangle 3"/>
            <p:cNvSpPr>
              <a:spLocks noChangeArrowheads="1"/>
            </p:cNvSpPr>
            <p:nvPr/>
          </p:nvSpPr>
          <p:spPr bwMode="auto">
            <a:xfrm>
              <a:off x="10081" y="9361"/>
              <a:ext cx="4320" cy="1440"/>
            </a:xfrm>
            <a:prstGeom prst="rect">
              <a:avLst/>
            </a:prstGeom>
            <a:solidFill>
              <a:srgbClr val="BEBEBE"/>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3796" name="Rectangle 4"/>
            <p:cNvSpPr>
              <a:spLocks noChangeArrowheads="1"/>
            </p:cNvSpPr>
            <p:nvPr/>
          </p:nvSpPr>
          <p:spPr bwMode="auto">
            <a:xfrm>
              <a:off x="10081" y="9361"/>
              <a:ext cx="4320" cy="1440"/>
            </a:xfrm>
            <a:prstGeom prst="rect">
              <a:avLst/>
            </a:prstGeom>
            <a:noFill/>
            <a:ln w="25908">
              <a:solidFill>
                <a:srgbClr val="162B47"/>
              </a:solid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3797" name="Rectangle 5"/>
            <p:cNvSpPr>
              <a:spLocks noChangeArrowheads="1"/>
            </p:cNvSpPr>
            <p:nvPr/>
          </p:nvSpPr>
          <p:spPr bwMode="auto">
            <a:xfrm>
              <a:off x="5761" y="9361"/>
              <a:ext cx="4320" cy="1440"/>
            </a:xfrm>
            <a:prstGeom prst="rect">
              <a:avLst/>
            </a:prstGeom>
            <a:solidFill>
              <a:srgbClr val="BEBEBE"/>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3798" name="Rectangle 6"/>
            <p:cNvSpPr>
              <a:spLocks noChangeArrowheads="1"/>
            </p:cNvSpPr>
            <p:nvPr/>
          </p:nvSpPr>
          <p:spPr bwMode="auto">
            <a:xfrm>
              <a:off x="5761" y="9361"/>
              <a:ext cx="4320" cy="1440"/>
            </a:xfrm>
            <a:prstGeom prst="rect">
              <a:avLst/>
            </a:prstGeom>
            <a:noFill/>
            <a:ln w="25908">
              <a:solidFill>
                <a:srgbClr val="162B47"/>
              </a:solid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3799" name="Rectangle 7"/>
            <p:cNvSpPr>
              <a:spLocks noChangeArrowheads="1"/>
            </p:cNvSpPr>
            <p:nvPr/>
          </p:nvSpPr>
          <p:spPr bwMode="auto">
            <a:xfrm>
              <a:off x="1441" y="9361"/>
              <a:ext cx="4320" cy="1440"/>
            </a:xfrm>
            <a:prstGeom prst="rect">
              <a:avLst/>
            </a:prstGeom>
            <a:solidFill>
              <a:srgbClr val="BEBEBE"/>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3800" name="Rectangle 8"/>
            <p:cNvSpPr>
              <a:spLocks noChangeArrowheads="1"/>
            </p:cNvSpPr>
            <p:nvPr/>
          </p:nvSpPr>
          <p:spPr bwMode="auto">
            <a:xfrm>
              <a:off x="1441" y="9361"/>
              <a:ext cx="4320" cy="1440"/>
            </a:xfrm>
            <a:prstGeom prst="rect">
              <a:avLst/>
            </a:prstGeom>
            <a:noFill/>
            <a:ln w="25908">
              <a:solidFill>
                <a:srgbClr val="162B47"/>
              </a:solid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3801" name="Freeform 9"/>
            <p:cNvSpPr>
              <a:spLocks/>
            </p:cNvSpPr>
            <p:nvPr/>
          </p:nvSpPr>
          <p:spPr bwMode="auto">
            <a:xfrm>
              <a:off x="1729" y="7276"/>
              <a:ext cx="3754" cy="2069"/>
            </a:xfrm>
            <a:custGeom>
              <a:avLst/>
              <a:gdLst/>
              <a:ahLst/>
              <a:cxnLst>
                <a:cxn ang="0">
                  <a:pos x="1780" y="1"/>
                </a:cxn>
                <a:cxn ang="0">
                  <a:pos x="1591" y="12"/>
                </a:cxn>
                <a:cxn ang="0">
                  <a:pos x="1408" y="32"/>
                </a:cxn>
                <a:cxn ang="0">
                  <a:pos x="1232" y="62"/>
                </a:cxn>
                <a:cxn ang="0">
                  <a:pos x="1063" y="102"/>
                </a:cxn>
                <a:cxn ang="0">
                  <a:pos x="904" y="149"/>
                </a:cxn>
                <a:cxn ang="0">
                  <a:pos x="754" y="205"/>
                </a:cxn>
                <a:cxn ang="0">
                  <a:pos x="615" y="268"/>
                </a:cxn>
                <a:cxn ang="0">
                  <a:pos x="488" y="339"/>
                </a:cxn>
                <a:cxn ang="0">
                  <a:pos x="373" y="415"/>
                </a:cxn>
                <a:cxn ang="0">
                  <a:pos x="272" y="498"/>
                </a:cxn>
                <a:cxn ang="0">
                  <a:pos x="185" y="586"/>
                </a:cxn>
                <a:cxn ang="0">
                  <a:pos x="59" y="776"/>
                </a:cxn>
                <a:cxn ang="0">
                  <a:pos x="3" y="981"/>
                </a:cxn>
                <a:cxn ang="0">
                  <a:pos x="3" y="1087"/>
                </a:cxn>
                <a:cxn ang="0">
                  <a:pos x="59" y="1293"/>
                </a:cxn>
                <a:cxn ang="0">
                  <a:pos x="185" y="1482"/>
                </a:cxn>
                <a:cxn ang="0">
                  <a:pos x="272" y="1570"/>
                </a:cxn>
                <a:cxn ang="0">
                  <a:pos x="373" y="1653"/>
                </a:cxn>
                <a:cxn ang="0">
                  <a:pos x="488" y="1730"/>
                </a:cxn>
                <a:cxn ang="0">
                  <a:pos x="615" y="1800"/>
                </a:cxn>
                <a:cxn ang="0">
                  <a:pos x="754" y="1863"/>
                </a:cxn>
                <a:cxn ang="0">
                  <a:pos x="904" y="1919"/>
                </a:cxn>
                <a:cxn ang="0">
                  <a:pos x="1063" y="1966"/>
                </a:cxn>
                <a:cxn ang="0">
                  <a:pos x="1232" y="2006"/>
                </a:cxn>
                <a:cxn ang="0">
                  <a:pos x="1408" y="2036"/>
                </a:cxn>
                <a:cxn ang="0">
                  <a:pos x="1591" y="2056"/>
                </a:cxn>
                <a:cxn ang="0">
                  <a:pos x="1780" y="2067"/>
                </a:cxn>
                <a:cxn ang="0">
                  <a:pos x="1974" y="2067"/>
                </a:cxn>
                <a:cxn ang="0">
                  <a:pos x="2163" y="2056"/>
                </a:cxn>
                <a:cxn ang="0">
                  <a:pos x="2346" y="2036"/>
                </a:cxn>
                <a:cxn ang="0">
                  <a:pos x="2522" y="2006"/>
                </a:cxn>
                <a:cxn ang="0">
                  <a:pos x="2691" y="1966"/>
                </a:cxn>
                <a:cxn ang="0">
                  <a:pos x="2850" y="1919"/>
                </a:cxn>
                <a:cxn ang="0">
                  <a:pos x="3000" y="1863"/>
                </a:cxn>
                <a:cxn ang="0">
                  <a:pos x="3139" y="1800"/>
                </a:cxn>
                <a:cxn ang="0">
                  <a:pos x="3266" y="1730"/>
                </a:cxn>
                <a:cxn ang="0">
                  <a:pos x="3381" y="1653"/>
                </a:cxn>
                <a:cxn ang="0">
                  <a:pos x="3482" y="1570"/>
                </a:cxn>
                <a:cxn ang="0">
                  <a:pos x="3569" y="1482"/>
                </a:cxn>
                <a:cxn ang="0">
                  <a:pos x="3695" y="1293"/>
                </a:cxn>
                <a:cxn ang="0">
                  <a:pos x="3751" y="1087"/>
                </a:cxn>
                <a:cxn ang="0">
                  <a:pos x="3751" y="981"/>
                </a:cxn>
                <a:cxn ang="0">
                  <a:pos x="3695" y="776"/>
                </a:cxn>
                <a:cxn ang="0">
                  <a:pos x="3569" y="586"/>
                </a:cxn>
                <a:cxn ang="0">
                  <a:pos x="3482" y="498"/>
                </a:cxn>
                <a:cxn ang="0">
                  <a:pos x="3381" y="415"/>
                </a:cxn>
                <a:cxn ang="0">
                  <a:pos x="3266" y="339"/>
                </a:cxn>
                <a:cxn ang="0">
                  <a:pos x="3139" y="268"/>
                </a:cxn>
                <a:cxn ang="0">
                  <a:pos x="3000" y="205"/>
                </a:cxn>
                <a:cxn ang="0">
                  <a:pos x="2850" y="149"/>
                </a:cxn>
                <a:cxn ang="0">
                  <a:pos x="2691" y="102"/>
                </a:cxn>
                <a:cxn ang="0">
                  <a:pos x="2522" y="62"/>
                </a:cxn>
                <a:cxn ang="0">
                  <a:pos x="2346" y="32"/>
                </a:cxn>
                <a:cxn ang="0">
                  <a:pos x="2163" y="12"/>
                </a:cxn>
                <a:cxn ang="0">
                  <a:pos x="1974" y="1"/>
                </a:cxn>
              </a:cxnLst>
              <a:rect l="0" t="0" r="r" b="b"/>
              <a:pathLst>
                <a:path w="3754" h="2069">
                  <a:moveTo>
                    <a:pt x="1877" y="0"/>
                  </a:moveTo>
                  <a:lnTo>
                    <a:pt x="1780" y="1"/>
                  </a:lnTo>
                  <a:lnTo>
                    <a:pt x="1685" y="5"/>
                  </a:lnTo>
                  <a:lnTo>
                    <a:pt x="1591" y="12"/>
                  </a:lnTo>
                  <a:lnTo>
                    <a:pt x="1499" y="21"/>
                  </a:lnTo>
                  <a:lnTo>
                    <a:pt x="1408" y="32"/>
                  </a:lnTo>
                  <a:lnTo>
                    <a:pt x="1319" y="46"/>
                  </a:lnTo>
                  <a:lnTo>
                    <a:pt x="1232" y="62"/>
                  </a:lnTo>
                  <a:lnTo>
                    <a:pt x="1146" y="81"/>
                  </a:lnTo>
                  <a:lnTo>
                    <a:pt x="1063" y="102"/>
                  </a:lnTo>
                  <a:lnTo>
                    <a:pt x="982" y="124"/>
                  </a:lnTo>
                  <a:lnTo>
                    <a:pt x="904" y="149"/>
                  </a:lnTo>
                  <a:lnTo>
                    <a:pt x="828" y="176"/>
                  </a:lnTo>
                  <a:lnTo>
                    <a:pt x="754" y="205"/>
                  </a:lnTo>
                  <a:lnTo>
                    <a:pt x="683" y="236"/>
                  </a:lnTo>
                  <a:lnTo>
                    <a:pt x="615" y="268"/>
                  </a:lnTo>
                  <a:lnTo>
                    <a:pt x="550" y="303"/>
                  </a:lnTo>
                  <a:lnTo>
                    <a:pt x="488" y="339"/>
                  </a:lnTo>
                  <a:lnTo>
                    <a:pt x="429" y="376"/>
                  </a:lnTo>
                  <a:lnTo>
                    <a:pt x="373" y="415"/>
                  </a:lnTo>
                  <a:lnTo>
                    <a:pt x="321" y="456"/>
                  </a:lnTo>
                  <a:lnTo>
                    <a:pt x="272" y="498"/>
                  </a:lnTo>
                  <a:lnTo>
                    <a:pt x="227" y="541"/>
                  </a:lnTo>
                  <a:lnTo>
                    <a:pt x="185" y="586"/>
                  </a:lnTo>
                  <a:lnTo>
                    <a:pt x="114" y="678"/>
                  </a:lnTo>
                  <a:lnTo>
                    <a:pt x="59" y="776"/>
                  </a:lnTo>
                  <a:lnTo>
                    <a:pt x="22" y="876"/>
                  </a:lnTo>
                  <a:lnTo>
                    <a:pt x="3" y="981"/>
                  </a:lnTo>
                  <a:lnTo>
                    <a:pt x="0" y="1034"/>
                  </a:lnTo>
                  <a:lnTo>
                    <a:pt x="3" y="1087"/>
                  </a:lnTo>
                  <a:lnTo>
                    <a:pt x="22" y="1192"/>
                  </a:lnTo>
                  <a:lnTo>
                    <a:pt x="59" y="1293"/>
                  </a:lnTo>
                  <a:lnTo>
                    <a:pt x="114" y="1390"/>
                  </a:lnTo>
                  <a:lnTo>
                    <a:pt x="185" y="1482"/>
                  </a:lnTo>
                  <a:lnTo>
                    <a:pt x="227" y="1527"/>
                  </a:lnTo>
                  <a:lnTo>
                    <a:pt x="272" y="1570"/>
                  </a:lnTo>
                  <a:lnTo>
                    <a:pt x="321" y="1612"/>
                  </a:lnTo>
                  <a:lnTo>
                    <a:pt x="373" y="1653"/>
                  </a:lnTo>
                  <a:lnTo>
                    <a:pt x="429" y="1692"/>
                  </a:lnTo>
                  <a:lnTo>
                    <a:pt x="488" y="1730"/>
                  </a:lnTo>
                  <a:lnTo>
                    <a:pt x="550" y="1765"/>
                  </a:lnTo>
                  <a:lnTo>
                    <a:pt x="615" y="1800"/>
                  </a:lnTo>
                  <a:lnTo>
                    <a:pt x="683" y="1832"/>
                  </a:lnTo>
                  <a:lnTo>
                    <a:pt x="754" y="1863"/>
                  </a:lnTo>
                  <a:lnTo>
                    <a:pt x="828" y="1892"/>
                  </a:lnTo>
                  <a:lnTo>
                    <a:pt x="904" y="1919"/>
                  </a:lnTo>
                  <a:lnTo>
                    <a:pt x="982" y="1944"/>
                  </a:lnTo>
                  <a:lnTo>
                    <a:pt x="1063" y="1966"/>
                  </a:lnTo>
                  <a:lnTo>
                    <a:pt x="1146" y="1987"/>
                  </a:lnTo>
                  <a:lnTo>
                    <a:pt x="1232" y="2006"/>
                  </a:lnTo>
                  <a:lnTo>
                    <a:pt x="1319" y="2022"/>
                  </a:lnTo>
                  <a:lnTo>
                    <a:pt x="1408" y="2036"/>
                  </a:lnTo>
                  <a:lnTo>
                    <a:pt x="1499" y="2047"/>
                  </a:lnTo>
                  <a:lnTo>
                    <a:pt x="1591" y="2056"/>
                  </a:lnTo>
                  <a:lnTo>
                    <a:pt x="1685" y="2063"/>
                  </a:lnTo>
                  <a:lnTo>
                    <a:pt x="1780" y="2067"/>
                  </a:lnTo>
                  <a:lnTo>
                    <a:pt x="1877" y="2068"/>
                  </a:lnTo>
                  <a:lnTo>
                    <a:pt x="1974" y="2067"/>
                  </a:lnTo>
                  <a:lnTo>
                    <a:pt x="2069" y="2063"/>
                  </a:lnTo>
                  <a:lnTo>
                    <a:pt x="2163" y="2056"/>
                  </a:lnTo>
                  <a:lnTo>
                    <a:pt x="2255" y="2047"/>
                  </a:lnTo>
                  <a:lnTo>
                    <a:pt x="2346" y="2036"/>
                  </a:lnTo>
                  <a:lnTo>
                    <a:pt x="2435" y="2022"/>
                  </a:lnTo>
                  <a:lnTo>
                    <a:pt x="2522" y="2006"/>
                  </a:lnTo>
                  <a:lnTo>
                    <a:pt x="2608" y="1987"/>
                  </a:lnTo>
                  <a:lnTo>
                    <a:pt x="2691" y="1966"/>
                  </a:lnTo>
                  <a:lnTo>
                    <a:pt x="2772" y="1944"/>
                  </a:lnTo>
                  <a:lnTo>
                    <a:pt x="2850" y="1919"/>
                  </a:lnTo>
                  <a:lnTo>
                    <a:pt x="2926" y="1892"/>
                  </a:lnTo>
                  <a:lnTo>
                    <a:pt x="3000" y="1863"/>
                  </a:lnTo>
                  <a:lnTo>
                    <a:pt x="3071" y="1832"/>
                  </a:lnTo>
                  <a:lnTo>
                    <a:pt x="3139" y="1800"/>
                  </a:lnTo>
                  <a:lnTo>
                    <a:pt x="3204" y="1765"/>
                  </a:lnTo>
                  <a:lnTo>
                    <a:pt x="3266" y="1730"/>
                  </a:lnTo>
                  <a:lnTo>
                    <a:pt x="3325" y="1692"/>
                  </a:lnTo>
                  <a:lnTo>
                    <a:pt x="3381" y="1653"/>
                  </a:lnTo>
                  <a:lnTo>
                    <a:pt x="3433" y="1612"/>
                  </a:lnTo>
                  <a:lnTo>
                    <a:pt x="3482" y="1570"/>
                  </a:lnTo>
                  <a:lnTo>
                    <a:pt x="3527" y="1527"/>
                  </a:lnTo>
                  <a:lnTo>
                    <a:pt x="3569" y="1482"/>
                  </a:lnTo>
                  <a:lnTo>
                    <a:pt x="3640" y="1390"/>
                  </a:lnTo>
                  <a:lnTo>
                    <a:pt x="3695" y="1293"/>
                  </a:lnTo>
                  <a:lnTo>
                    <a:pt x="3732" y="1192"/>
                  </a:lnTo>
                  <a:lnTo>
                    <a:pt x="3751" y="1087"/>
                  </a:lnTo>
                  <a:lnTo>
                    <a:pt x="3754" y="1034"/>
                  </a:lnTo>
                  <a:lnTo>
                    <a:pt x="3751" y="981"/>
                  </a:lnTo>
                  <a:lnTo>
                    <a:pt x="3732" y="876"/>
                  </a:lnTo>
                  <a:lnTo>
                    <a:pt x="3695" y="776"/>
                  </a:lnTo>
                  <a:lnTo>
                    <a:pt x="3640" y="678"/>
                  </a:lnTo>
                  <a:lnTo>
                    <a:pt x="3569" y="586"/>
                  </a:lnTo>
                  <a:lnTo>
                    <a:pt x="3527" y="541"/>
                  </a:lnTo>
                  <a:lnTo>
                    <a:pt x="3482" y="498"/>
                  </a:lnTo>
                  <a:lnTo>
                    <a:pt x="3433" y="456"/>
                  </a:lnTo>
                  <a:lnTo>
                    <a:pt x="3381" y="415"/>
                  </a:lnTo>
                  <a:lnTo>
                    <a:pt x="3325" y="376"/>
                  </a:lnTo>
                  <a:lnTo>
                    <a:pt x="3266" y="339"/>
                  </a:lnTo>
                  <a:lnTo>
                    <a:pt x="3204" y="303"/>
                  </a:lnTo>
                  <a:lnTo>
                    <a:pt x="3139" y="268"/>
                  </a:lnTo>
                  <a:lnTo>
                    <a:pt x="3071" y="236"/>
                  </a:lnTo>
                  <a:lnTo>
                    <a:pt x="3000" y="205"/>
                  </a:lnTo>
                  <a:lnTo>
                    <a:pt x="2926" y="176"/>
                  </a:lnTo>
                  <a:lnTo>
                    <a:pt x="2850" y="149"/>
                  </a:lnTo>
                  <a:lnTo>
                    <a:pt x="2772" y="124"/>
                  </a:lnTo>
                  <a:lnTo>
                    <a:pt x="2691" y="102"/>
                  </a:lnTo>
                  <a:lnTo>
                    <a:pt x="2608" y="81"/>
                  </a:lnTo>
                  <a:lnTo>
                    <a:pt x="2522" y="62"/>
                  </a:lnTo>
                  <a:lnTo>
                    <a:pt x="2435" y="46"/>
                  </a:lnTo>
                  <a:lnTo>
                    <a:pt x="2346" y="32"/>
                  </a:lnTo>
                  <a:lnTo>
                    <a:pt x="2255" y="21"/>
                  </a:lnTo>
                  <a:lnTo>
                    <a:pt x="2163" y="12"/>
                  </a:lnTo>
                  <a:lnTo>
                    <a:pt x="2069" y="5"/>
                  </a:lnTo>
                  <a:lnTo>
                    <a:pt x="1974" y="1"/>
                  </a:lnTo>
                  <a:lnTo>
                    <a:pt x="1877" y="0"/>
                  </a:ln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3802" name="Freeform 10"/>
            <p:cNvSpPr>
              <a:spLocks/>
            </p:cNvSpPr>
            <p:nvPr/>
          </p:nvSpPr>
          <p:spPr bwMode="auto">
            <a:xfrm>
              <a:off x="1729" y="7276"/>
              <a:ext cx="3754" cy="2069"/>
            </a:xfrm>
            <a:custGeom>
              <a:avLst/>
              <a:gdLst/>
              <a:ahLst/>
              <a:cxnLst>
                <a:cxn ang="0">
                  <a:pos x="10" y="928"/>
                </a:cxn>
                <a:cxn ang="0">
                  <a:pos x="85" y="726"/>
                </a:cxn>
                <a:cxn ang="0">
                  <a:pos x="227" y="541"/>
                </a:cxn>
                <a:cxn ang="0">
                  <a:pos x="321" y="456"/>
                </a:cxn>
                <a:cxn ang="0">
                  <a:pos x="429" y="376"/>
                </a:cxn>
                <a:cxn ang="0">
                  <a:pos x="550" y="303"/>
                </a:cxn>
                <a:cxn ang="0">
                  <a:pos x="683" y="236"/>
                </a:cxn>
                <a:cxn ang="0">
                  <a:pos x="828" y="176"/>
                </a:cxn>
                <a:cxn ang="0">
                  <a:pos x="982" y="124"/>
                </a:cxn>
                <a:cxn ang="0">
                  <a:pos x="1146" y="81"/>
                </a:cxn>
                <a:cxn ang="0">
                  <a:pos x="1319" y="46"/>
                </a:cxn>
                <a:cxn ang="0">
                  <a:pos x="1499" y="21"/>
                </a:cxn>
                <a:cxn ang="0">
                  <a:pos x="1685" y="5"/>
                </a:cxn>
                <a:cxn ang="0">
                  <a:pos x="1877" y="0"/>
                </a:cxn>
                <a:cxn ang="0">
                  <a:pos x="2069" y="5"/>
                </a:cxn>
                <a:cxn ang="0">
                  <a:pos x="2255" y="21"/>
                </a:cxn>
                <a:cxn ang="0">
                  <a:pos x="2435" y="46"/>
                </a:cxn>
                <a:cxn ang="0">
                  <a:pos x="2608" y="81"/>
                </a:cxn>
                <a:cxn ang="0">
                  <a:pos x="2772" y="124"/>
                </a:cxn>
                <a:cxn ang="0">
                  <a:pos x="2926" y="176"/>
                </a:cxn>
                <a:cxn ang="0">
                  <a:pos x="3071" y="236"/>
                </a:cxn>
                <a:cxn ang="0">
                  <a:pos x="3204" y="303"/>
                </a:cxn>
                <a:cxn ang="0">
                  <a:pos x="3325" y="376"/>
                </a:cxn>
                <a:cxn ang="0">
                  <a:pos x="3433" y="456"/>
                </a:cxn>
                <a:cxn ang="0">
                  <a:pos x="3527" y="541"/>
                </a:cxn>
                <a:cxn ang="0">
                  <a:pos x="3640" y="678"/>
                </a:cxn>
                <a:cxn ang="0">
                  <a:pos x="3732" y="876"/>
                </a:cxn>
                <a:cxn ang="0">
                  <a:pos x="3754" y="1034"/>
                </a:cxn>
                <a:cxn ang="0">
                  <a:pos x="3732" y="1192"/>
                </a:cxn>
                <a:cxn ang="0">
                  <a:pos x="3640" y="1390"/>
                </a:cxn>
                <a:cxn ang="0">
                  <a:pos x="3527" y="1527"/>
                </a:cxn>
                <a:cxn ang="0">
                  <a:pos x="3433" y="1612"/>
                </a:cxn>
                <a:cxn ang="0">
                  <a:pos x="3325" y="1692"/>
                </a:cxn>
                <a:cxn ang="0">
                  <a:pos x="3204" y="1765"/>
                </a:cxn>
                <a:cxn ang="0">
                  <a:pos x="3071" y="1832"/>
                </a:cxn>
                <a:cxn ang="0">
                  <a:pos x="2926" y="1892"/>
                </a:cxn>
                <a:cxn ang="0">
                  <a:pos x="2772" y="1944"/>
                </a:cxn>
                <a:cxn ang="0">
                  <a:pos x="2608" y="1987"/>
                </a:cxn>
                <a:cxn ang="0">
                  <a:pos x="2435" y="2022"/>
                </a:cxn>
                <a:cxn ang="0">
                  <a:pos x="2255" y="2047"/>
                </a:cxn>
                <a:cxn ang="0">
                  <a:pos x="2069" y="2063"/>
                </a:cxn>
                <a:cxn ang="0">
                  <a:pos x="1877" y="2068"/>
                </a:cxn>
                <a:cxn ang="0">
                  <a:pos x="1685" y="2063"/>
                </a:cxn>
                <a:cxn ang="0">
                  <a:pos x="1499" y="2047"/>
                </a:cxn>
                <a:cxn ang="0">
                  <a:pos x="1319" y="2022"/>
                </a:cxn>
                <a:cxn ang="0">
                  <a:pos x="1146" y="1987"/>
                </a:cxn>
                <a:cxn ang="0">
                  <a:pos x="982" y="1944"/>
                </a:cxn>
                <a:cxn ang="0">
                  <a:pos x="828" y="1892"/>
                </a:cxn>
                <a:cxn ang="0">
                  <a:pos x="683" y="1832"/>
                </a:cxn>
                <a:cxn ang="0">
                  <a:pos x="550" y="1765"/>
                </a:cxn>
                <a:cxn ang="0">
                  <a:pos x="429" y="1692"/>
                </a:cxn>
                <a:cxn ang="0">
                  <a:pos x="321" y="1612"/>
                </a:cxn>
                <a:cxn ang="0">
                  <a:pos x="227" y="1527"/>
                </a:cxn>
                <a:cxn ang="0">
                  <a:pos x="114" y="1390"/>
                </a:cxn>
                <a:cxn ang="0">
                  <a:pos x="22" y="1192"/>
                </a:cxn>
                <a:cxn ang="0">
                  <a:pos x="0" y="1034"/>
                </a:cxn>
              </a:cxnLst>
              <a:rect l="0" t="0" r="r" b="b"/>
              <a:pathLst>
                <a:path w="3754" h="2069">
                  <a:moveTo>
                    <a:pt x="0" y="1034"/>
                  </a:moveTo>
                  <a:lnTo>
                    <a:pt x="10" y="928"/>
                  </a:lnTo>
                  <a:lnTo>
                    <a:pt x="38" y="826"/>
                  </a:lnTo>
                  <a:lnTo>
                    <a:pt x="85" y="726"/>
                  </a:lnTo>
                  <a:lnTo>
                    <a:pt x="148" y="631"/>
                  </a:lnTo>
                  <a:lnTo>
                    <a:pt x="227" y="541"/>
                  </a:lnTo>
                  <a:lnTo>
                    <a:pt x="272" y="498"/>
                  </a:lnTo>
                  <a:lnTo>
                    <a:pt x="321" y="456"/>
                  </a:lnTo>
                  <a:lnTo>
                    <a:pt x="373" y="415"/>
                  </a:lnTo>
                  <a:lnTo>
                    <a:pt x="429" y="376"/>
                  </a:lnTo>
                  <a:lnTo>
                    <a:pt x="488" y="339"/>
                  </a:lnTo>
                  <a:lnTo>
                    <a:pt x="550" y="303"/>
                  </a:lnTo>
                  <a:lnTo>
                    <a:pt x="615" y="268"/>
                  </a:lnTo>
                  <a:lnTo>
                    <a:pt x="683" y="236"/>
                  </a:lnTo>
                  <a:lnTo>
                    <a:pt x="754" y="205"/>
                  </a:lnTo>
                  <a:lnTo>
                    <a:pt x="828" y="176"/>
                  </a:lnTo>
                  <a:lnTo>
                    <a:pt x="904" y="149"/>
                  </a:lnTo>
                  <a:lnTo>
                    <a:pt x="982" y="124"/>
                  </a:lnTo>
                  <a:lnTo>
                    <a:pt x="1063" y="102"/>
                  </a:lnTo>
                  <a:lnTo>
                    <a:pt x="1146" y="81"/>
                  </a:lnTo>
                  <a:lnTo>
                    <a:pt x="1232" y="62"/>
                  </a:lnTo>
                  <a:lnTo>
                    <a:pt x="1319" y="46"/>
                  </a:lnTo>
                  <a:lnTo>
                    <a:pt x="1408" y="32"/>
                  </a:lnTo>
                  <a:lnTo>
                    <a:pt x="1499" y="21"/>
                  </a:lnTo>
                  <a:lnTo>
                    <a:pt x="1591" y="12"/>
                  </a:lnTo>
                  <a:lnTo>
                    <a:pt x="1685" y="5"/>
                  </a:lnTo>
                  <a:lnTo>
                    <a:pt x="1780" y="1"/>
                  </a:lnTo>
                  <a:lnTo>
                    <a:pt x="1877" y="0"/>
                  </a:lnTo>
                  <a:lnTo>
                    <a:pt x="1974" y="1"/>
                  </a:lnTo>
                  <a:lnTo>
                    <a:pt x="2069" y="5"/>
                  </a:lnTo>
                  <a:lnTo>
                    <a:pt x="2163" y="12"/>
                  </a:lnTo>
                  <a:lnTo>
                    <a:pt x="2255" y="21"/>
                  </a:lnTo>
                  <a:lnTo>
                    <a:pt x="2346" y="32"/>
                  </a:lnTo>
                  <a:lnTo>
                    <a:pt x="2435" y="46"/>
                  </a:lnTo>
                  <a:lnTo>
                    <a:pt x="2522" y="62"/>
                  </a:lnTo>
                  <a:lnTo>
                    <a:pt x="2608" y="81"/>
                  </a:lnTo>
                  <a:lnTo>
                    <a:pt x="2691" y="102"/>
                  </a:lnTo>
                  <a:lnTo>
                    <a:pt x="2772" y="124"/>
                  </a:lnTo>
                  <a:lnTo>
                    <a:pt x="2850" y="149"/>
                  </a:lnTo>
                  <a:lnTo>
                    <a:pt x="2926" y="176"/>
                  </a:lnTo>
                  <a:lnTo>
                    <a:pt x="3000" y="205"/>
                  </a:lnTo>
                  <a:lnTo>
                    <a:pt x="3071" y="236"/>
                  </a:lnTo>
                  <a:lnTo>
                    <a:pt x="3139" y="268"/>
                  </a:lnTo>
                  <a:lnTo>
                    <a:pt x="3204" y="303"/>
                  </a:lnTo>
                  <a:lnTo>
                    <a:pt x="3266" y="339"/>
                  </a:lnTo>
                  <a:lnTo>
                    <a:pt x="3325" y="376"/>
                  </a:lnTo>
                  <a:lnTo>
                    <a:pt x="3381" y="415"/>
                  </a:lnTo>
                  <a:lnTo>
                    <a:pt x="3433" y="456"/>
                  </a:lnTo>
                  <a:lnTo>
                    <a:pt x="3482" y="498"/>
                  </a:lnTo>
                  <a:lnTo>
                    <a:pt x="3527" y="541"/>
                  </a:lnTo>
                  <a:lnTo>
                    <a:pt x="3569" y="586"/>
                  </a:lnTo>
                  <a:lnTo>
                    <a:pt x="3640" y="678"/>
                  </a:lnTo>
                  <a:lnTo>
                    <a:pt x="3695" y="776"/>
                  </a:lnTo>
                  <a:lnTo>
                    <a:pt x="3732" y="876"/>
                  </a:lnTo>
                  <a:lnTo>
                    <a:pt x="3751" y="981"/>
                  </a:lnTo>
                  <a:lnTo>
                    <a:pt x="3754" y="1034"/>
                  </a:lnTo>
                  <a:lnTo>
                    <a:pt x="3751" y="1087"/>
                  </a:lnTo>
                  <a:lnTo>
                    <a:pt x="3732" y="1192"/>
                  </a:lnTo>
                  <a:lnTo>
                    <a:pt x="3695" y="1293"/>
                  </a:lnTo>
                  <a:lnTo>
                    <a:pt x="3640" y="1390"/>
                  </a:lnTo>
                  <a:lnTo>
                    <a:pt x="3569" y="1482"/>
                  </a:lnTo>
                  <a:lnTo>
                    <a:pt x="3527" y="1527"/>
                  </a:lnTo>
                  <a:lnTo>
                    <a:pt x="3482" y="1570"/>
                  </a:lnTo>
                  <a:lnTo>
                    <a:pt x="3433" y="1612"/>
                  </a:lnTo>
                  <a:lnTo>
                    <a:pt x="3381" y="1653"/>
                  </a:lnTo>
                  <a:lnTo>
                    <a:pt x="3325" y="1692"/>
                  </a:lnTo>
                  <a:lnTo>
                    <a:pt x="3266" y="1730"/>
                  </a:lnTo>
                  <a:lnTo>
                    <a:pt x="3204" y="1765"/>
                  </a:lnTo>
                  <a:lnTo>
                    <a:pt x="3139" y="1800"/>
                  </a:lnTo>
                  <a:lnTo>
                    <a:pt x="3071" y="1832"/>
                  </a:lnTo>
                  <a:lnTo>
                    <a:pt x="3000" y="1863"/>
                  </a:lnTo>
                  <a:lnTo>
                    <a:pt x="2926" y="1892"/>
                  </a:lnTo>
                  <a:lnTo>
                    <a:pt x="2850" y="1919"/>
                  </a:lnTo>
                  <a:lnTo>
                    <a:pt x="2772" y="1944"/>
                  </a:lnTo>
                  <a:lnTo>
                    <a:pt x="2691" y="1966"/>
                  </a:lnTo>
                  <a:lnTo>
                    <a:pt x="2608" y="1987"/>
                  </a:lnTo>
                  <a:lnTo>
                    <a:pt x="2522" y="2006"/>
                  </a:lnTo>
                  <a:lnTo>
                    <a:pt x="2435" y="2022"/>
                  </a:lnTo>
                  <a:lnTo>
                    <a:pt x="2346" y="2036"/>
                  </a:lnTo>
                  <a:lnTo>
                    <a:pt x="2255" y="2047"/>
                  </a:lnTo>
                  <a:lnTo>
                    <a:pt x="2163" y="2056"/>
                  </a:lnTo>
                  <a:lnTo>
                    <a:pt x="2069" y="2063"/>
                  </a:lnTo>
                  <a:lnTo>
                    <a:pt x="1974" y="2067"/>
                  </a:lnTo>
                  <a:lnTo>
                    <a:pt x="1877" y="2068"/>
                  </a:lnTo>
                  <a:lnTo>
                    <a:pt x="1780" y="2067"/>
                  </a:lnTo>
                  <a:lnTo>
                    <a:pt x="1685" y="2063"/>
                  </a:lnTo>
                  <a:lnTo>
                    <a:pt x="1591" y="2056"/>
                  </a:lnTo>
                  <a:lnTo>
                    <a:pt x="1499" y="2047"/>
                  </a:lnTo>
                  <a:lnTo>
                    <a:pt x="1408" y="2036"/>
                  </a:lnTo>
                  <a:lnTo>
                    <a:pt x="1319" y="2022"/>
                  </a:lnTo>
                  <a:lnTo>
                    <a:pt x="1232" y="2006"/>
                  </a:lnTo>
                  <a:lnTo>
                    <a:pt x="1146" y="1987"/>
                  </a:lnTo>
                  <a:lnTo>
                    <a:pt x="1063" y="1966"/>
                  </a:lnTo>
                  <a:lnTo>
                    <a:pt x="982" y="1944"/>
                  </a:lnTo>
                  <a:lnTo>
                    <a:pt x="904" y="1919"/>
                  </a:lnTo>
                  <a:lnTo>
                    <a:pt x="828" y="1892"/>
                  </a:lnTo>
                  <a:lnTo>
                    <a:pt x="754" y="1863"/>
                  </a:lnTo>
                  <a:lnTo>
                    <a:pt x="683" y="1832"/>
                  </a:lnTo>
                  <a:lnTo>
                    <a:pt x="615" y="1800"/>
                  </a:lnTo>
                  <a:lnTo>
                    <a:pt x="550" y="1765"/>
                  </a:lnTo>
                  <a:lnTo>
                    <a:pt x="488" y="1730"/>
                  </a:lnTo>
                  <a:lnTo>
                    <a:pt x="429" y="1692"/>
                  </a:lnTo>
                  <a:lnTo>
                    <a:pt x="373" y="1653"/>
                  </a:lnTo>
                  <a:lnTo>
                    <a:pt x="321" y="1612"/>
                  </a:lnTo>
                  <a:lnTo>
                    <a:pt x="272" y="1570"/>
                  </a:lnTo>
                  <a:lnTo>
                    <a:pt x="227" y="1527"/>
                  </a:lnTo>
                  <a:lnTo>
                    <a:pt x="185" y="1482"/>
                  </a:lnTo>
                  <a:lnTo>
                    <a:pt x="114" y="1390"/>
                  </a:lnTo>
                  <a:lnTo>
                    <a:pt x="59" y="1293"/>
                  </a:lnTo>
                  <a:lnTo>
                    <a:pt x="22" y="1192"/>
                  </a:lnTo>
                  <a:lnTo>
                    <a:pt x="3" y="1087"/>
                  </a:lnTo>
                  <a:lnTo>
                    <a:pt x="0" y="1034"/>
                  </a:lnTo>
                  <a:close/>
                </a:path>
              </a:pathLst>
            </a:custGeom>
            <a:noFill/>
            <a:ln w="25908">
              <a:solidFill>
                <a:srgbClr val="7E7E7E"/>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3803" name="Freeform 11"/>
            <p:cNvSpPr>
              <a:spLocks/>
            </p:cNvSpPr>
            <p:nvPr/>
          </p:nvSpPr>
          <p:spPr bwMode="auto">
            <a:xfrm>
              <a:off x="6030" y="7273"/>
              <a:ext cx="3754" cy="2074"/>
            </a:xfrm>
            <a:custGeom>
              <a:avLst/>
              <a:gdLst/>
              <a:ahLst/>
              <a:cxnLst>
                <a:cxn ang="0">
                  <a:pos x="1780" y="2"/>
                </a:cxn>
                <a:cxn ang="0">
                  <a:pos x="1591" y="12"/>
                </a:cxn>
                <a:cxn ang="0">
                  <a:pos x="1408" y="33"/>
                </a:cxn>
                <a:cxn ang="0">
                  <a:pos x="1231" y="63"/>
                </a:cxn>
                <a:cxn ang="0">
                  <a:pos x="1063" y="102"/>
                </a:cxn>
                <a:cxn ang="0">
                  <a:pos x="904" y="150"/>
                </a:cxn>
                <a:cxn ang="0">
                  <a:pos x="754" y="206"/>
                </a:cxn>
                <a:cxn ang="0">
                  <a:pos x="615" y="270"/>
                </a:cxn>
                <a:cxn ang="0">
                  <a:pos x="488" y="340"/>
                </a:cxn>
                <a:cxn ang="0">
                  <a:pos x="373" y="417"/>
                </a:cxn>
                <a:cxn ang="0">
                  <a:pos x="272" y="499"/>
                </a:cxn>
                <a:cxn ang="0">
                  <a:pos x="185" y="588"/>
                </a:cxn>
                <a:cxn ang="0">
                  <a:pos x="59" y="778"/>
                </a:cxn>
                <a:cxn ang="0">
                  <a:pos x="2" y="984"/>
                </a:cxn>
                <a:cxn ang="0">
                  <a:pos x="2" y="1090"/>
                </a:cxn>
                <a:cxn ang="0">
                  <a:pos x="59" y="1296"/>
                </a:cxn>
                <a:cxn ang="0">
                  <a:pos x="185" y="1486"/>
                </a:cxn>
                <a:cxn ang="0">
                  <a:pos x="272" y="1575"/>
                </a:cxn>
                <a:cxn ang="0">
                  <a:pos x="373" y="1657"/>
                </a:cxn>
                <a:cxn ang="0">
                  <a:pos x="488" y="1734"/>
                </a:cxn>
                <a:cxn ang="0">
                  <a:pos x="615" y="1804"/>
                </a:cxn>
                <a:cxn ang="0">
                  <a:pos x="754" y="1868"/>
                </a:cxn>
                <a:cxn ang="0">
                  <a:pos x="904" y="1924"/>
                </a:cxn>
                <a:cxn ang="0">
                  <a:pos x="1063" y="1972"/>
                </a:cxn>
                <a:cxn ang="0">
                  <a:pos x="1231" y="2011"/>
                </a:cxn>
                <a:cxn ang="0">
                  <a:pos x="1408" y="2041"/>
                </a:cxn>
                <a:cxn ang="0">
                  <a:pos x="1591" y="2062"/>
                </a:cxn>
                <a:cxn ang="0">
                  <a:pos x="1780" y="2072"/>
                </a:cxn>
                <a:cxn ang="0">
                  <a:pos x="1973" y="2072"/>
                </a:cxn>
                <a:cxn ang="0">
                  <a:pos x="2163" y="2062"/>
                </a:cxn>
                <a:cxn ang="0">
                  <a:pos x="2346" y="2041"/>
                </a:cxn>
                <a:cxn ang="0">
                  <a:pos x="2522" y="2011"/>
                </a:cxn>
                <a:cxn ang="0">
                  <a:pos x="2691" y="1972"/>
                </a:cxn>
                <a:cxn ang="0">
                  <a:pos x="2850" y="1924"/>
                </a:cxn>
                <a:cxn ang="0">
                  <a:pos x="3000" y="1868"/>
                </a:cxn>
                <a:cxn ang="0">
                  <a:pos x="3139" y="1804"/>
                </a:cxn>
                <a:cxn ang="0">
                  <a:pos x="3266" y="1734"/>
                </a:cxn>
                <a:cxn ang="0">
                  <a:pos x="3381" y="1657"/>
                </a:cxn>
                <a:cxn ang="0">
                  <a:pos x="3482" y="1575"/>
                </a:cxn>
                <a:cxn ang="0">
                  <a:pos x="3569" y="1486"/>
                </a:cxn>
                <a:cxn ang="0">
                  <a:pos x="3695" y="1296"/>
                </a:cxn>
                <a:cxn ang="0">
                  <a:pos x="3751" y="1090"/>
                </a:cxn>
                <a:cxn ang="0">
                  <a:pos x="3751" y="984"/>
                </a:cxn>
                <a:cxn ang="0">
                  <a:pos x="3695" y="778"/>
                </a:cxn>
                <a:cxn ang="0">
                  <a:pos x="3569" y="588"/>
                </a:cxn>
                <a:cxn ang="0">
                  <a:pos x="3482" y="499"/>
                </a:cxn>
                <a:cxn ang="0">
                  <a:pos x="3381" y="417"/>
                </a:cxn>
                <a:cxn ang="0">
                  <a:pos x="3266" y="340"/>
                </a:cxn>
                <a:cxn ang="0">
                  <a:pos x="3139" y="270"/>
                </a:cxn>
                <a:cxn ang="0">
                  <a:pos x="3000" y="206"/>
                </a:cxn>
                <a:cxn ang="0">
                  <a:pos x="2850" y="150"/>
                </a:cxn>
                <a:cxn ang="0">
                  <a:pos x="2691" y="102"/>
                </a:cxn>
                <a:cxn ang="0">
                  <a:pos x="2522" y="63"/>
                </a:cxn>
                <a:cxn ang="0">
                  <a:pos x="2346" y="33"/>
                </a:cxn>
                <a:cxn ang="0">
                  <a:pos x="2163" y="12"/>
                </a:cxn>
                <a:cxn ang="0">
                  <a:pos x="1973" y="2"/>
                </a:cxn>
              </a:cxnLst>
              <a:rect l="0" t="0" r="r" b="b"/>
              <a:pathLst>
                <a:path w="3754" h="2074">
                  <a:moveTo>
                    <a:pt x="1877" y="0"/>
                  </a:moveTo>
                  <a:lnTo>
                    <a:pt x="1780" y="2"/>
                  </a:lnTo>
                  <a:lnTo>
                    <a:pt x="1685" y="6"/>
                  </a:lnTo>
                  <a:lnTo>
                    <a:pt x="1591" y="12"/>
                  </a:lnTo>
                  <a:lnTo>
                    <a:pt x="1499" y="21"/>
                  </a:lnTo>
                  <a:lnTo>
                    <a:pt x="1408" y="33"/>
                  </a:lnTo>
                  <a:lnTo>
                    <a:pt x="1319" y="47"/>
                  </a:lnTo>
                  <a:lnTo>
                    <a:pt x="1231" y="63"/>
                  </a:lnTo>
                  <a:lnTo>
                    <a:pt x="1146" y="82"/>
                  </a:lnTo>
                  <a:lnTo>
                    <a:pt x="1063" y="102"/>
                  </a:lnTo>
                  <a:lnTo>
                    <a:pt x="982" y="125"/>
                  </a:lnTo>
                  <a:lnTo>
                    <a:pt x="904" y="150"/>
                  </a:lnTo>
                  <a:lnTo>
                    <a:pt x="827" y="177"/>
                  </a:lnTo>
                  <a:lnTo>
                    <a:pt x="754" y="206"/>
                  </a:lnTo>
                  <a:lnTo>
                    <a:pt x="683" y="237"/>
                  </a:lnTo>
                  <a:lnTo>
                    <a:pt x="615" y="270"/>
                  </a:lnTo>
                  <a:lnTo>
                    <a:pt x="550" y="304"/>
                  </a:lnTo>
                  <a:lnTo>
                    <a:pt x="488" y="340"/>
                  </a:lnTo>
                  <a:lnTo>
                    <a:pt x="429" y="378"/>
                  </a:lnTo>
                  <a:lnTo>
                    <a:pt x="373" y="417"/>
                  </a:lnTo>
                  <a:lnTo>
                    <a:pt x="321" y="457"/>
                  </a:lnTo>
                  <a:lnTo>
                    <a:pt x="272" y="499"/>
                  </a:lnTo>
                  <a:lnTo>
                    <a:pt x="227" y="543"/>
                  </a:lnTo>
                  <a:lnTo>
                    <a:pt x="185" y="588"/>
                  </a:lnTo>
                  <a:lnTo>
                    <a:pt x="114" y="681"/>
                  </a:lnTo>
                  <a:lnTo>
                    <a:pt x="59" y="778"/>
                  </a:lnTo>
                  <a:lnTo>
                    <a:pt x="22" y="879"/>
                  </a:lnTo>
                  <a:lnTo>
                    <a:pt x="2" y="984"/>
                  </a:lnTo>
                  <a:lnTo>
                    <a:pt x="0" y="1037"/>
                  </a:lnTo>
                  <a:lnTo>
                    <a:pt x="2" y="1090"/>
                  </a:lnTo>
                  <a:lnTo>
                    <a:pt x="22" y="1195"/>
                  </a:lnTo>
                  <a:lnTo>
                    <a:pt x="59" y="1296"/>
                  </a:lnTo>
                  <a:lnTo>
                    <a:pt x="114" y="1393"/>
                  </a:lnTo>
                  <a:lnTo>
                    <a:pt x="185" y="1486"/>
                  </a:lnTo>
                  <a:lnTo>
                    <a:pt x="227" y="1531"/>
                  </a:lnTo>
                  <a:lnTo>
                    <a:pt x="272" y="1575"/>
                  </a:lnTo>
                  <a:lnTo>
                    <a:pt x="321" y="1617"/>
                  </a:lnTo>
                  <a:lnTo>
                    <a:pt x="373" y="1657"/>
                  </a:lnTo>
                  <a:lnTo>
                    <a:pt x="429" y="1696"/>
                  </a:lnTo>
                  <a:lnTo>
                    <a:pt x="488" y="1734"/>
                  </a:lnTo>
                  <a:lnTo>
                    <a:pt x="550" y="1770"/>
                  </a:lnTo>
                  <a:lnTo>
                    <a:pt x="615" y="1804"/>
                  </a:lnTo>
                  <a:lnTo>
                    <a:pt x="683" y="1837"/>
                  </a:lnTo>
                  <a:lnTo>
                    <a:pt x="754" y="1868"/>
                  </a:lnTo>
                  <a:lnTo>
                    <a:pt x="827" y="1897"/>
                  </a:lnTo>
                  <a:lnTo>
                    <a:pt x="904" y="1924"/>
                  </a:lnTo>
                  <a:lnTo>
                    <a:pt x="982" y="1949"/>
                  </a:lnTo>
                  <a:lnTo>
                    <a:pt x="1063" y="1972"/>
                  </a:lnTo>
                  <a:lnTo>
                    <a:pt x="1146" y="1992"/>
                  </a:lnTo>
                  <a:lnTo>
                    <a:pt x="1231" y="2011"/>
                  </a:lnTo>
                  <a:lnTo>
                    <a:pt x="1319" y="2027"/>
                  </a:lnTo>
                  <a:lnTo>
                    <a:pt x="1408" y="2041"/>
                  </a:lnTo>
                  <a:lnTo>
                    <a:pt x="1499" y="2053"/>
                  </a:lnTo>
                  <a:lnTo>
                    <a:pt x="1591" y="2062"/>
                  </a:lnTo>
                  <a:lnTo>
                    <a:pt x="1685" y="2068"/>
                  </a:lnTo>
                  <a:lnTo>
                    <a:pt x="1780" y="2072"/>
                  </a:lnTo>
                  <a:lnTo>
                    <a:pt x="1877" y="2074"/>
                  </a:lnTo>
                  <a:lnTo>
                    <a:pt x="1973" y="2072"/>
                  </a:lnTo>
                  <a:lnTo>
                    <a:pt x="2069" y="2068"/>
                  </a:lnTo>
                  <a:lnTo>
                    <a:pt x="2163" y="2062"/>
                  </a:lnTo>
                  <a:lnTo>
                    <a:pt x="2255" y="2053"/>
                  </a:lnTo>
                  <a:lnTo>
                    <a:pt x="2346" y="2041"/>
                  </a:lnTo>
                  <a:lnTo>
                    <a:pt x="2435" y="2027"/>
                  </a:lnTo>
                  <a:lnTo>
                    <a:pt x="2522" y="2011"/>
                  </a:lnTo>
                  <a:lnTo>
                    <a:pt x="2607" y="1992"/>
                  </a:lnTo>
                  <a:lnTo>
                    <a:pt x="2691" y="1972"/>
                  </a:lnTo>
                  <a:lnTo>
                    <a:pt x="2771" y="1949"/>
                  </a:lnTo>
                  <a:lnTo>
                    <a:pt x="2850" y="1924"/>
                  </a:lnTo>
                  <a:lnTo>
                    <a:pt x="2926" y="1897"/>
                  </a:lnTo>
                  <a:lnTo>
                    <a:pt x="3000" y="1868"/>
                  </a:lnTo>
                  <a:lnTo>
                    <a:pt x="3071" y="1837"/>
                  </a:lnTo>
                  <a:lnTo>
                    <a:pt x="3139" y="1804"/>
                  </a:lnTo>
                  <a:lnTo>
                    <a:pt x="3204" y="1770"/>
                  </a:lnTo>
                  <a:lnTo>
                    <a:pt x="3266" y="1734"/>
                  </a:lnTo>
                  <a:lnTo>
                    <a:pt x="3325" y="1696"/>
                  </a:lnTo>
                  <a:lnTo>
                    <a:pt x="3381" y="1657"/>
                  </a:lnTo>
                  <a:lnTo>
                    <a:pt x="3433" y="1617"/>
                  </a:lnTo>
                  <a:lnTo>
                    <a:pt x="3482" y="1575"/>
                  </a:lnTo>
                  <a:lnTo>
                    <a:pt x="3527" y="1531"/>
                  </a:lnTo>
                  <a:lnTo>
                    <a:pt x="3569" y="1486"/>
                  </a:lnTo>
                  <a:lnTo>
                    <a:pt x="3640" y="1393"/>
                  </a:lnTo>
                  <a:lnTo>
                    <a:pt x="3695" y="1296"/>
                  </a:lnTo>
                  <a:lnTo>
                    <a:pt x="3732" y="1195"/>
                  </a:lnTo>
                  <a:lnTo>
                    <a:pt x="3751" y="1090"/>
                  </a:lnTo>
                  <a:lnTo>
                    <a:pt x="3754" y="1037"/>
                  </a:lnTo>
                  <a:lnTo>
                    <a:pt x="3751" y="984"/>
                  </a:lnTo>
                  <a:lnTo>
                    <a:pt x="3732" y="879"/>
                  </a:lnTo>
                  <a:lnTo>
                    <a:pt x="3695" y="778"/>
                  </a:lnTo>
                  <a:lnTo>
                    <a:pt x="3640" y="681"/>
                  </a:lnTo>
                  <a:lnTo>
                    <a:pt x="3569" y="588"/>
                  </a:lnTo>
                  <a:lnTo>
                    <a:pt x="3527" y="543"/>
                  </a:lnTo>
                  <a:lnTo>
                    <a:pt x="3482" y="499"/>
                  </a:lnTo>
                  <a:lnTo>
                    <a:pt x="3433" y="457"/>
                  </a:lnTo>
                  <a:lnTo>
                    <a:pt x="3381" y="417"/>
                  </a:lnTo>
                  <a:lnTo>
                    <a:pt x="3325" y="378"/>
                  </a:lnTo>
                  <a:lnTo>
                    <a:pt x="3266" y="340"/>
                  </a:lnTo>
                  <a:lnTo>
                    <a:pt x="3204" y="304"/>
                  </a:lnTo>
                  <a:lnTo>
                    <a:pt x="3139" y="270"/>
                  </a:lnTo>
                  <a:lnTo>
                    <a:pt x="3071" y="237"/>
                  </a:lnTo>
                  <a:lnTo>
                    <a:pt x="3000" y="206"/>
                  </a:lnTo>
                  <a:lnTo>
                    <a:pt x="2926" y="177"/>
                  </a:lnTo>
                  <a:lnTo>
                    <a:pt x="2850" y="150"/>
                  </a:lnTo>
                  <a:lnTo>
                    <a:pt x="2771" y="125"/>
                  </a:lnTo>
                  <a:lnTo>
                    <a:pt x="2691" y="102"/>
                  </a:lnTo>
                  <a:lnTo>
                    <a:pt x="2607" y="82"/>
                  </a:lnTo>
                  <a:lnTo>
                    <a:pt x="2522" y="63"/>
                  </a:lnTo>
                  <a:lnTo>
                    <a:pt x="2435" y="47"/>
                  </a:lnTo>
                  <a:lnTo>
                    <a:pt x="2346" y="33"/>
                  </a:lnTo>
                  <a:lnTo>
                    <a:pt x="2255" y="21"/>
                  </a:lnTo>
                  <a:lnTo>
                    <a:pt x="2163" y="12"/>
                  </a:lnTo>
                  <a:lnTo>
                    <a:pt x="2069" y="6"/>
                  </a:lnTo>
                  <a:lnTo>
                    <a:pt x="1973" y="2"/>
                  </a:lnTo>
                  <a:lnTo>
                    <a:pt x="1877" y="0"/>
                  </a:ln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3804" name="Freeform 12"/>
            <p:cNvSpPr>
              <a:spLocks/>
            </p:cNvSpPr>
            <p:nvPr/>
          </p:nvSpPr>
          <p:spPr bwMode="auto">
            <a:xfrm>
              <a:off x="6030" y="7273"/>
              <a:ext cx="3754" cy="2074"/>
            </a:xfrm>
            <a:custGeom>
              <a:avLst/>
              <a:gdLst/>
              <a:ahLst/>
              <a:cxnLst>
                <a:cxn ang="0">
                  <a:pos x="10" y="931"/>
                </a:cxn>
                <a:cxn ang="0">
                  <a:pos x="84" y="729"/>
                </a:cxn>
                <a:cxn ang="0">
                  <a:pos x="227" y="543"/>
                </a:cxn>
                <a:cxn ang="0">
                  <a:pos x="321" y="457"/>
                </a:cxn>
                <a:cxn ang="0">
                  <a:pos x="429" y="378"/>
                </a:cxn>
                <a:cxn ang="0">
                  <a:pos x="550" y="304"/>
                </a:cxn>
                <a:cxn ang="0">
                  <a:pos x="683" y="237"/>
                </a:cxn>
                <a:cxn ang="0">
                  <a:pos x="827" y="177"/>
                </a:cxn>
                <a:cxn ang="0">
                  <a:pos x="982" y="125"/>
                </a:cxn>
                <a:cxn ang="0">
                  <a:pos x="1146" y="82"/>
                </a:cxn>
                <a:cxn ang="0">
                  <a:pos x="1319" y="47"/>
                </a:cxn>
                <a:cxn ang="0">
                  <a:pos x="1499" y="21"/>
                </a:cxn>
                <a:cxn ang="0">
                  <a:pos x="1685" y="6"/>
                </a:cxn>
                <a:cxn ang="0">
                  <a:pos x="1877" y="0"/>
                </a:cxn>
                <a:cxn ang="0">
                  <a:pos x="2069" y="6"/>
                </a:cxn>
                <a:cxn ang="0">
                  <a:pos x="2255" y="21"/>
                </a:cxn>
                <a:cxn ang="0">
                  <a:pos x="2435" y="47"/>
                </a:cxn>
                <a:cxn ang="0">
                  <a:pos x="2607" y="82"/>
                </a:cxn>
                <a:cxn ang="0">
                  <a:pos x="2771" y="125"/>
                </a:cxn>
                <a:cxn ang="0">
                  <a:pos x="2926" y="177"/>
                </a:cxn>
                <a:cxn ang="0">
                  <a:pos x="3071" y="237"/>
                </a:cxn>
                <a:cxn ang="0">
                  <a:pos x="3204" y="304"/>
                </a:cxn>
                <a:cxn ang="0">
                  <a:pos x="3325" y="378"/>
                </a:cxn>
                <a:cxn ang="0">
                  <a:pos x="3433" y="457"/>
                </a:cxn>
                <a:cxn ang="0">
                  <a:pos x="3527" y="543"/>
                </a:cxn>
                <a:cxn ang="0">
                  <a:pos x="3640" y="681"/>
                </a:cxn>
                <a:cxn ang="0">
                  <a:pos x="3732" y="879"/>
                </a:cxn>
                <a:cxn ang="0">
                  <a:pos x="3754" y="1037"/>
                </a:cxn>
                <a:cxn ang="0">
                  <a:pos x="3732" y="1195"/>
                </a:cxn>
                <a:cxn ang="0">
                  <a:pos x="3640" y="1393"/>
                </a:cxn>
                <a:cxn ang="0">
                  <a:pos x="3527" y="1531"/>
                </a:cxn>
                <a:cxn ang="0">
                  <a:pos x="3433" y="1617"/>
                </a:cxn>
                <a:cxn ang="0">
                  <a:pos x="3325" y="1696"/>
                </a:cxn>
                <a:cxn ang="0">
                  <a:pos x="3204" y="1770"/>
                </a:cxn>
                <a:cxn ang="0">
                  <a:pos x="3071" y="1837"/>
                </a:cxn>
                <a:cxn ang="0">
                  <a:pos x="2926" y="1897"/>
                </a:cxn>
                <a:cxn ang="0">
                  <a:pos x="2771" y="1949"/>
                </a:cxn>
                <a:cxn ang="0">
                  <a:pos x="2607" y="1992"/>
                </a:cxn>
                <a:cxn ang="0">
                  <a:pos x="2435" y="2027"/>
                </a:cxn>
                <a:cxn ang="0">
                  <a:pos x="2255" y="2053"/>
                </a:cxn>
                <a:cxn ang="0">
                  <a:pos x="2069" y="2068"/>
                </a:cxn>
                <a:cxn ang="0">
                  <a:pos x="1877" y="2074"/>
                </a:cxn>
                <a:cxn ang="0">
                  <a:pos x="1685" y="2068"/>
                </a:cxn>
                <a:cxn ang="0">
                  <a:pos x="1499" y="2053"/>
                </a:cxn>
                <a:cxn ang="0">
                  <a:pos x="1319" y="2027"/>
                </a:cxn>
                <a:cxn ang="0">
                  <a:pos x="1146" y="1992"/>
                </a:cxn>
                <a:cxn ang="0">
                  <a:pos x="982" y="1949"/>
                </a:cxn>
                <a:cxn ang="0">
                  <a:pos x="827" y="1897"/>
                </a:cxn>
                <a:cxn ang="0">
                  <a:pos x="683" y="1837"/>
                </a:cxn>
                <a:cxn ang="0">
                  <a:pos x="550" y="1770"/>
                </a:cxn>
                <a:cxn ang="0">
                  <a:pos x="429" y="1696"/>
                </a:cxn>
                <a:cxn ang="0">
                  <a:pos x="321" y="1617"/>
                </a:cxn>
                <a:cxn ang="0">
                  <a:pos x="227" y="1531"/>
                </a:cxn>
                <a:cxn ang="0">
                  <a:pos x="114" y="1393"/>
                </a:cxn>
                <a:cxn ang="0">
                  <a:pos x="22" y="1195"/>
                </a:cxn>
                <a:cxn ang="0">
                  <a:pos x="0" y="1037"/>
                </a:cxn>
              </a:cxnLst>
              <a:rect l="0" t="0" r="r" b="b"/>
              <a:pathLst>
                <a:path w="3754" h="2074">
                  <a:moveTo>
                    <a:pt x="0" y="1037"/>
                  </a:moveTo>
                  <a:lnTo>
                    <a:pt x="10" y="931"/>
                  </a:lnTo>
                  <a:lnTo>
                    <a:pt x="38" y="828"/>
                  </a:lnTo>
                  <a:lnTo>
                    <a:pt x="84" y="729"/>
                  </a:lnTo>
                  <a:lnTo>
                    <a:pt x="147" y="633"/>
                  </a:lnTo>
                  <a:lnTo>
                    <a:pt x="227" y="543"/>
                  </a:lnTo>
                  <a:lnTo>
                    <a:pt x="272" y="499"/>
                  </a:lnTo>
                  <a:lnTo>
                    <a:pt x="321" y="457"/>
                  </a:lnTo>
                  <a:lnTo>
                    <a:pt x="373" y="417"/>
                  </a:lnTo>
                  <a:lnTo>
                    <a:pt x="429" y="378"/>
                  </a:lnTo>
                  <a:lnTo>
                    <a:pt x="488" y="340"/>
                  </a:lnTo>
                  <a:lnTo>
                    <a:pt x="550" y="304"/>
                  </a:lnTo>
                  <a:lnTo>
                    <a:pt x="615" y="270"/>
                  </a:lnTo>
                  <a:lnTo>
                    <a:pt x="683" y="237"/>
                  </a:lnTo>
                  <a:lnTo>
                    <a:pt x="754" y="206"/>
                  </a:lnTo>
                  <a:lnTo>
                    <a:pt x="827" y="177"/>
                  </a:lnTo>
                  <a:lnTo>
                    <a:pt x="904" y="150"/>
                  </a:lnTo>
                  <a:lnTo>
                    <a:pt x="982" y="125"/>
                  </a:lnTo>
                  <a:lnTo>
                    <a:pt x="1063" y="102"/>
                  </a:lnTo>
                  <a:lnTo>
                    <a:pt x="1146" y="82"/>
                  </a:lnTo>
                  <a:lnTo>
                    <a:pt x="1231" y="63"/>
                  </a:lnTo>
                  <a:lnTo>
                    <a:pt x="1319" y="47"/>
                  </a:lnTo>
                  <a:lnTo>
                    <a:pt x="1408" y="33"/>
                  </a:lnTo>
                  <a:lnTo>
                    <a:pt x="1499" y="21"/>
                  </a:lnTo>
                  <a:lnTo>
                    <a:pt x="1591" y="12"/>
                  </a:lnTo>
                  <a:lnTo>
                    <a:pt x="1685" y="6"/>
                  </a:lnTo>
                  <a:lnTo>
                    <a:pt x="1780" y="2"/>
                  </a:lnTo>
                  <a:lnTo>
                    <a:pt x="1877" y="0"/>
                  </a:lnTo>
                  <a:lnTo>
                    <a:pt x="1973" y="2"/>
                  </a:lnTo>
                  <a:lnTo>
                    <a:pt x="2069" y="6"/>
                  </a:lnTo>
                  <a:lnTo>
                    <a:pt x="2163" y="12"/>
                  </a:lnTo>
                  <a:lnTo>
                    <a:pt x="2255" y="21"/>
                  </a:lnTo>
                  <a:lnTo>
                    <a:pt x="2346" y="33"/>
                  </a:lnTo>
                  <a:lnTo>
                    <a:pt x="2435" y="47"/>
                  </a:lnTo>
                  <a:lnTo>
                    <a:pt x="2522" y="63"/>
                  </a:lnTo>
                  <a:lnTo>
                    <a:pt x="2607" y="82"/>
                  </a:lnTo>
                  <a:lnTo>
                    <a:pt x="2691" y="102"/>
                  </a:lnTo>
                  <a:lnTo>
                    <a:pt x="2771" y="125"/>
                  </a:lnTo>
                  <a:lnTo>
                    <a:pt x="2850" y="150"/>
                  </a:lnTo>
                  <a:lnTo>
                    <a:pt x="2926" y="177"/>
                  </a:lnTo>
                  <a:lnTo>
                    <a:pt x="3000" y="206"/>
                  </a:lnTo>
                  <a:lnTo>
                    <a:pt x="3071" y="237"/>
                  </a:lnTo>
                  <a:lnTo>
                    <a:pt x="3139" y="270"/>
                  </a:lnTo>
                  <a:lnTo>
                    <a:pt x="3204" y="304"/>
                  </a:lnTo>
                  <a:lnTo>
                    <a:pt x="3266" y="340"/>
                  </a:lnTo>
                  <a:lnTo>
                    <a:pt x="3325" y="378"/>
                  </a:lnTo>
                  <a:lnTo>
                    <a:pt x="3381" y="417"/>
                  </a:lnTo>
                  <a:lnTo>
                    <a:pt x="3433" y="457"/>
                  </a:lnTo>
                  <a:lnTo>
                    <a:pt x="3482" y="499"/>
                  </a:lnTo>
                  <a:lnTo>
                    <a:pt x="3527" y="543"/>
                  </a:lnTo>
                  <a:lnTo>
                    <a:pt x="3569" y="588"/>
                  </a:lnTo>
                  <a:lnTo>
                    <a:pt x="3640" y="681"/>
                  </a:lnTo>
                  <a:lnTo>
                    <a:pt x="3695" y="778"/>
                  </a:lnTo>
                  <a:lnTo>
                    <a:pt x="3732" y="879"/>
                  </a:lnTo>
                  <a:lnTo>
                    <a:pt x="3751" y="984"/>
                  </a:lnTo>
                  <a:lnTo>
                    <a:pt x="3754" y="1037"/>
                  </a:lnTo>
                  <a:lnTo>
                    <a:pt x="3751" y="1090"/>
                  </a:lnTo>
                  <a:lnTo>
                    <a:pt x="3732" y="1195"/>
                  </a:lnTo>
                  <a:lnTo>
                    <a:pt x="3695" y="1296"/>
                  </a:lnTo>
                  <a:lnTo>
                    <a:pt x="3640" y="1393"/>
                  </a:lnTo>
                  <a:lnTo>
                    <a:pt x="3569" y="1486"/>
                  </a:lnTo>
                  <a:lnTo>
                    <a:pt x="3527" y="1531"/>
                  </a:lnTo>
                  <a:lnTo>
                    <a:pt x="3482" y="1575"/>
                  </a:lnTo>
                  <a:lnTo>
                    <a:pt x="3433" y="1617"/>
                  </a:lnTo>
                  <a:lnTo>
                    <a:pt x="3381" y="1657"/>
                  </a:lnTo>
                  <a:lnTo>
                    <a:pt x="3325" y="1696"/>
                  </a:lnTo>
                  <a:lnTo>
                    <a:pt x="3266" y="1734"/>
                  </a:lnTo>
                  <a:lnTo>
                    <a:pt x="3204" y="1770"/>
                  </a:lnTo>
                  <a:lnTo>
                    <a:pt x="3139" y="1804"/>
                  </a:lnTo>
                  <a:lnTo>
                    <a:pt x="3071" y="1837"/>
                  </a:lnTo>
                  <a:lnTo>
                    <a:pt x="3000" y="1868"/>
                  </a:lnTo>
                  <a:lnTo>
                    <a:pt x="2926" y="1897"/>
                  </a:lnTo>
                  <a:lnTo>
                    <a:pt x="2850" y="1924"/>
                  </a:lnTo>
                  <a:lnTo>
                    <a:pt x="2771" y="1949"/>
                  </a:lnTo>
                  <a:lnTo>
                    <a:pt x="2691" y="1972"/>
                  </a:lnTo>
                  <a:lnTo>
                    <a:pt x="2607" y="1992"/>
                  </a:lnTo>
                  <a:lnTo>
                    <a:pt x="2522" y="2011"/>
                  </a:lnTo>
                  <a:lnTo>
                    <a:pt x="2435" y="2027"/>
                  </a:lnTo>
                  <a:lnTo>
                    <a:pt x="2346" y="2041"/>
                  </a:lnTo>
                  <a:lnTo>
                    <a:pt x="2255" y="2053"/>
                  </a:lnTo>
                  <a:lnTo>
                    <a:pt x="2163" y="2062"/>
                  </a:lnTo>
                  <a:lnTo>
                    <a:pt x="2069" y="2068"/>
                  </a:lnTo>
                  <a:lnTo>
                    <a:pt x="1973" y="2072"/>
                  </a:lnTo>
                  <a:lnTo>
                    <a:pt x="1877" y="2074"/>
                  </a:lnTo>
                  <a:lnTo>
                    <a:pt x="1780" y="2072"/>
                  </a:lnTo>
                  <a:lnTo>
                    <a:pt x="1685" y="2068"/>
                  </a:lnTo>
                  <a:lnTo>
                    <a:pt x="1591" y="2062"/>
                  </a:lnTo>
                  <a:lnTo>
                    <a:pt x="1499" y="2053"/>
                  </a:lnTo>
                  <a:lnTo>
                    <a:pt x="1408" y="2041"/>
                  </a:lnTo>
                  <a:lnTo>
                    <a:pt x="1319" y="2027"/>
                  </a:lnTo>
                  <a:lnTo>
                    <a:pt x="1231" y="2011"/>
                  </a:lnTo>
                  <a:lnTo>
                    <a:pt x="1146" y="1992"/>
                  </a:lnTo>
                  <a:lnTo>
                    <a:pt x="1063" y="1972"/>
                  </a:lnTo>
                  <a:lnTo>
                    <a:pt x="982" y="1949"/>
                  </a:lnTo>
                  <a:lnTo>
                    <a:pt x="904" y="1924"/>
                  </a:lnTo>
                  <a:lnTo>
                    <a:pt x="827" y="1897"/>
                  </a:lnTo>
                  <a:lnTo>
                    <a:pt x="754" y="1868"/>
                  </a:lnTo>
                  <a:lnTo>
                    <a:pt x="683" y="1837"/>
                  </a:lnTo>
                  <a:lnTo>
                    <a:pt x="615" y="1804"/>
                  </a:lnTo>
                  <a:lnTo>
                    <a:pt x="550" y="1770"/>
                  </a:lnTo>
                  <a:lnTo>
                    <a:pt x="488" y="1734"/>
                  </a:lnTo>
                  <a:lnTo>
                    <a:pt x="429" y="1696"/>
                  </a:lnTo>
                  <a:lnTo>
                    <a:pt x="373" y="1657"/>
                  </a:lnTo>
                  <a:lnTo>
                    <a:pt x="321" y="1617"/>
                  </a:lnTo>
                  <a:lnTo>
                    <a:pt x="272" y="1575"/>
                  </a:lnTo>
                  <a:lnTo>
                    <a:pt x="227" y="1531"/>
                  </a:lnTo>
                  <a:lnTo>
                    <a:pt x="185" y="1486"/>
                  </a:lnTo>
                  <a:lnTo>
                    <a:pt x="114" y="1393"/>
                  </a:lnTo>
                  <a:lnTo>
                    <a:pt x="59" y="1296"/>
                  </a:lnTo>
                  <a:lnTo>
                    <a:pt x="22" y="1195"/>
                  </a:lnTo>
                  <a:lnTo>
                    <a:pt x="2" y="1090"/>
                  </a:lnTo>
                  <a:lnTo>
                    <a:pt x="0" y="1037"/>
                  </a:lnTo>
                  <a:close/>
                </a:path>
              </a:pathLst>
            </a:custGeom>
            <a:noFill/>
            <a:ln w="25908">
              <a:solidFill>
                <a:srgbClr val="7E7E7E"/>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3805" name="Picture 13"/>
            <p:cNvPicPr>
              <a:picLocks noChangeAspect="1" noChangeArrowheads="1"/>
            </p:cNvPicPr>
            <p:nvPr/>
          </p:nvPicPr>
          <p:blipFill>
            <a:blip r:embed="rId2" cstate="print"/>
            <a:srcRect/>
            <a:stretch>
              <a:fillRect/>
            </a:stretch>
          </p:blipFill>
          <p:spPr bwMode="auto">
            <a:xfrm>
              <a:off x="10098" y="2421"/>
              <a:ext cx="4149" cy="6932"/>
            </a:xfrm>
            <a:prstGeom prst="rect">
              <a:avLst/>
            </a:prstGeom>
            <a:noFill/>
            <a:ln w="9525">
              <a:noFill/>
              <a:miter lim="800000"/>
              <a:headEnd/>
              <a:tailEnd/>
            </a:ln>
          </p:spPr>
        </p:pic>
        <p:sp>
          <p:nvSpPr>
            <p:cNvPr id="33806" name="Freeform 14"/>
            <p:cNvSpPr>
              <a:spLocks/>
            </p:cNvSpPr>
            <p:nvPr/>
          </p:nvSpPr>
          <p:spPr bwMode="auto">
            <a:xfrm>
              <a:off x="6044" y="5173"/>
              <a:ext cx="3754" cy="2074"/>
            </a:xfrm>
            <a:custGeom>
              <a:avLst/>
              <a:gdLst/>
              <a:ahLst/>
              <a:cxnLst>
                <a:cxn ang="0">
                  <a:pos x="1781" y="2"/>
                </a:cxn>
                <a:cxn ang="0">
                  <a:pos x="1591" y="12"/>
                </a:cxn>
                <a:cxn ang="0">
                  <a:pos x="1408" y="33"/>
                </a:cxn>
                <a:cxn ang="0">
                  <a:pos x="1232" y="63"/>
                </a:cxn>
                <a:cxn ang="0">
                  <a:pos x="1063" y="102"/>
                </a:cxn>
                <a:cxn ang="0">
                  <a:pos x="904" y="150"/>
                </a:cxn>
                <a:cxn ang="0">
                  <a:pos x="754" y="206"/>
                </a:cxn>
                <a:cxn ang="0">
                  <a:pos x="615" y="270"/>
                </a:cxn>
                <a:cxn ang="0">
                  <a:pos x="488" y="340"/>
                </a:cxn>
                <a:cxn ang="0">
                  <a:pos x="373" y="417"/>
                </a:cxn>
                <a:cxn ang="0">
                  <a:pos x="272" y="499"/>
                </a:cxn>
                <a:cxn ang="0">
                  <a:pos x="185" y="588"/>
                </a:cxn>
                <a:cxn ang="0">
                  <a:pos x="59" y="778"/>
                </a:cxn>
                <a:cxn ang="0">
                  <a:pos x="3" y="984"/>
                </a:cxn>
                <a:cxn ang="0">
                  <a:pos x="3" y="1090"/>
                </a:cxn>
                <a:cxn ang="0">
                  <a:pos x="59" y="1296"/>
                </a:cxn>
                <a:cxn ang="0">
                  <a:pos x="185" y="1486"/>
                </a:cxn>
                <a:cxn ang="0">
                  <a:pos x="272" y="1575"/>
                </a:cxn>
                <a:cxn ang="0">
                  <a:pos x="373" y="1657"/>
                </a:cxn>
                <a:cxn ang="0">
                  <a:pos x="488" y="1734"/>
                </a:cxn>
                <a:cxn ang="0">
                  <a:pos x="615" y="1804"/>
                </a:cxn>
                <a:cxn ang="0">
                  <a:pos x="754" y="1868"/>
                </a:cxn>
                <a:cxn ang="0">
                  <a:pos x="904" y="1924"/>
                </a:cxn>
                <a:cxn ang="0">
                  <a:pos x="1063" y="1972"/>
                </a:cxn>
                <a:cxn ang="0">
                  <a:pos x="1232" y="2011"/>
                </a:cxn>
                <a:cxn ang="0">
                  <a:pos x="1408" y="2041"/>
                </a:cxn>
                <a:cxn ang="0">
                  <a:pos x="1591" y="2062"/>
                </a:cxn>
                <a:cxn ang="0">
                  <a:pos x="1781" y="2072"/>
                </a:cxn>
                <a:cxn ang="0">
                  <a:pos x="1974" y="2072"/>
                </a:cxn>
                <a:cxn ang="0">
                  <a:pos x="2163" y="2062"/>
                </a:cxn>
                <a:cxn ang="0">
                  <a:pos x="2346" y="2041"/>
                </a:cxn>
                <a:cxn ang="0">
                  <a:pos x="2523" y="2011"/>
                </a:cxn>
                <a:cxn ang="0">
                  <a:pos x="2691" y="1972"/>
                </a:cxn>
                <a:cxn ang="0">
                  <a:pos x="2850" y="1924"/>
                </a:cxn>
                <a:cxn ang="0">
                  <a:pos x="3000" y="1868"/>
                </a:cxn>
                <a:cxn ang="0">
                  <a:pos x="3139" y="1804"/>
                </a:cxn>
                <a:cxn ang="0">
                  <a:pos x="3266" y="1734"/>
                </a:cxn>
                <a:cxn ang="0">
                  <a:pos x="3381" y="1657"/>
                </a:cxn>
                <a:cxn ang="0">
                  <a:pos x="3482" y="1575"/>
                </a:cxn>
                <a:cxn ang="0">
                  <a:pos x="3569" y="1486"/>
                </a:cxn>
                <a:cxn ang="0">
                  <a:pos x="3695" y="1296"/>
                </a:cxn>
                <a:cxn ang="0">
                  <a:pos x="3752" y="1090"/>
                </a:cxn>
                <a:cxn ang="0">
                  <a:pos x="3752" y="984"/>
                </a:cxn>
                <a:cxn ang="0">
                  <a:pos x="3695" y="778"/>
                </a:cxn>
                <a:cxn ang="0">
                  <a:pos x="3569" y="588"/>
                </a:cxn>
                <a:cxn ang="0">
                  <a:pos x="3482" y="499"/>
                </a:cxn>
                <a:cxn ang="0">
                  <a:pos x="3381" y="417"/>
                </a:cxn>
                <a:cxn ang="0">
                  <a:pos x="3266" y="340"/>
                </a:cxn>
                <a:cxn ang="0">
                  <a:pos x="3139" y="270"/>
                </a:cxn>
                <a:cxn ang="0">
                  <a:pos x="3000" y="206"/>
                </a:cxn>
                <a:cxn ang="0">
                  <a:pos x="2850" y="150"/>
                </a:cxn>
                <a:cxn ang="0">
                  <a:pos x="2691" y="102"/>
                </a:cxn>
                <a:cxn ang="0">
                  <a:pos x="2523" y="63"/>
                </a:cxn>
                <a:cxn ang="0">
                  <a:pos x="2346" y="33"/>
                </a:cxn>
                <a:cxn ang="0">
                  <a:pos x="2163" y="12"/>
                </a:cxn>
                <a:cxn ang="0">
                  <a:pos x="1974" y="2"/>
                </a:cxn>
              </a:cxnLst>
              <a:rect l="0" t="0" r="r" b="b"/>
              <a:pathLst>
                <a:path w="3754" h="2074">
                  <a:moveTo>
                    <a:pt x="1877" y="0"/>
                  </a:moveTo>
                  <a:lnTo>
                    <a:pt x="1781" y="2"/>
                  </a:lnTo>
                  <a:lnTo>
                    <a:pt x="1685" y="6"/>
                  </a:lnTo>
                  <a:lnTo>
                    <a:pt x="1591" y="12"/>
                  </a:lnTo>
                  <a:lnTo>
                    <a:pt x="1499" y="21"/>
                  </a:lnTo>
                  <a:lnTo>
                    <a:pt x="1408" y="33"/>
                  </a:lnTo>
                  <a:lnTo>
                    <a:pt x="1319" y="47"/>
                  </a:lnTo>
                  <a:lnTo>
                    <a:pt x="1232" y="63"/>
                  </a:lnTo>
                  <a:lnTo>
                    <a:pt x="1147" y="82"/>
                  </a:lnTo>
                  <a:lnTo>
                    <a:pt x="1063" y="102"/>
                  </a:lnTo>
                  <a:lnTo>
                    <a:pt x="983" y="125"/>
                  </a:lnTo>
                  <a:lnTo>
                    <a:pt x="904" y="150"/>
                  </a:lnTo>
                  <a:lnTo>
                    <a:pt x="828" y="177"/>
                  </a:lnTo>
                  <a:lnTo>
                    <a:pt x="754" y="206"/>
                  </a:lnTo>
                  <a:lnTo>
                    <a:pt x="683" y="237"/>
                  </a:lnTo>
                  <a:lnTo>
                    <a:pt x="615" y="270"/>
                  </a:lnTo>
                  <a:lnTo>
                    <a:pt x="550" y="304"/>
                  </a:lnTo>
                  <a:lnTo>
                    <a:pt x="488" y="340"/>
                  </a:lnTo>
                  <a:lnTo>
                    <a:pt x="429" y="378"/>
                  </a:lnTo>
                  <a:lnTo>
                    <a:pt x="373" y="417"/>
                  </a:lnTo>
                  <a:lnTo>
                    <a:pt x="321" y="457"/>
                  </a:lnTo>
                  <a:lnTo>
                    <a:pt x="272" y="499"/>
                  </a:lnTo>
                  <a:lnTo>
                    <a:pt x="227" y="543"/>
                  </a:lnTo>
                  <a:lnTo>
                    <a:pt x="185" y="588"/>
                  </a:lnTo>
                  <a:lnTo>
                    <a:pt x="114" y="681"/>
                  </a:lnTo>
                  <a:lnTo>
                    <a:pt x="59" y="778"/>
                  </a:lnTo>
                  <a:lnTo>
                    <a:pt x="22" y="879"/>
                  </a:lnTo>
                  <a:lnTo>
                    <a:pt x="3" y="984"/>
                  </a:lnTo>
                  <a:lnTo>
                    <a:pt x="0" y="1037"/>
                  </a:lnTo>
                  <a:lnTo>
                    <a:pt x="3" y="1090"/>
                  </a:lnTo>
                  <a:lnTo>
                    <a:pt x="22" y="1195"/>
                  </a:lnTo>
                  <a:lnTo>
                    <a:pt x="59" y="1296"/>
                  </a:lnTo>
                  <a:lnTo>
                    <a:pt x="114" y="1393"/>
                  </a:lnTo>
                  <a:lnTo>
                    <a:pt x="185" y="1486"/>
                  </a:lnTo>
                  <a:lnTo>
                    <a:pt x="227" y="1531"/>
                  </a:lnTo>
                  <a:lnTo>
                    <a:pt x="272" y="1575"/>
                  </a:lnTo>
                  <a:lnTo>
                    <a:pt x="321" y="1617"/>
                  </a:lnTo>
                  <a:lnTo>
                    <a:pt x="373" y="1657"/>
                  </a:lnTo>
                  <a:lnTo>
                    <a:pt x="429" y="1696"/>
                  </a:lnTo>
                  <a:lnTo>
                    <a:pt x="488" y="1734"/>
                  </a:lnTo>
                  <a:lnTo>
                    <a:pt x="550" y="1770"/>
                  </a:lnTo>
                  <a:lnTo>
                    <a:pt x="615" y="1804"/>
                  </a:lnTo>
                  <a:lnTo>
                    <a:pt x="683" y="1837"/>
                  </a:lnTo>
                  <a:lnTo>
                    <a:pt x="754" y="1868"/>
                  </a:lnTo>
                  <a:lnTo>
                    <a:pt x="828" y="1897"/>
                  </a:lnTo>
                  <a:lnTo>
                    <a:pt x="904" y="1924"/>
                  </a:lnTo>
                  <a:lnTo>
                    <a:pt x="983" y="1949"/>
                  </a:lnTo>
                  <a:lnTo>
                    <a:pt x="1063" y="1972"/>
                  </a:lnTo>
                  <a:lnTo>
                    <a:pt x="1147" y="1992"/>
                  </a:lnTo>
                  <a:lnTo>
                    <a:pt x="1232" y="2011"/>
                  </a:lnTo>
                  <a:lnTo>
                    <a:pt x="1319" y="2027"/>
                  </a:lnTo>
                  <a:lnTo>
                    <a:pt x="1408" y="2041"/>
                  </a:lnTo>
                  <a:lnTo>
                    <a:pt x="1499" y="2053"/>
                  </a:lnTo>
                  <a:lnTo>
                    <a:pt x="1591" y="2062"/>
                  </a:lnTo>
                  <a:lnTo>
                    <a:pt x="1685" y="2068"/>
                  </a:lnTo>
                  <a:lnTo>
                    <a:pt x="1781" y="2072"/>
                  </a:lnTo>
                  <a:lnTo>
                    <a:pt x="1877" y="2074"/>
                  </a:lnTo>
                  <a:lnTo>
                    <a:pt x="1974" y="2072"/>
                  </a:lnTo>
                  <a:lnTo>
                    <a:pt x="2069" y="2068"/>
                  </a:lnTo>
                  <a:lnTo>
                    <a:pt x="2163" y="2062"/>
                  </a:lnTo>
                  <a:lnTo>
                    <a:pt x="2255" y="2053"/>
                  </a:lnTo>
                  <a:lnTo>
                    <a:pt x="2346" y="2041"/>
                  </a:lnTo>
                  <a:lnTo>
                    <a:pt x="2435" y="2027"/>
                  </a:lnTo>
                  <a:lnTo>
                    <a:pt x="2523" y="2011"/>
                  </a:lnTo>
                  <a:lnTo>
                    <a:pt x="2608" y="1992"/>
                  </a:lnTo>
                  <a:lnTo>
                    <a:pt x="2691" y="1972"/>
                  </a:lnTo>
                  <a:lnTo>
                    <a:pt x="2772" y="1949"/>
                  </a:lnTo>
                  <a:lnTo>
                    <a:pt x="2850" y="1924"/>
                  </a:lnTo>
                  <a:lnTo>
                    <a:pt x="2927" y="1897"/>
                  </a:lnTo>
                  <a:lnTo>
                    <a:pt x="3000" y="1868"/>
                  </a:lnTo>
                  <a:lnTo>
                    <a:pt x="3071" y="1837"/>
                  </a:lnTo>
                  <a:lnTo>
                    <a:pt x="3139" y="1804"/>
                  </a:lnTo>
                  <a:lnTo>
                    <a:pt x="3204" y="1770"/>
                  </a:lnTo>
                  <a:lnTo>
                    <a:pt x="3266" y="1734"/>
                  </a:lnTo>
                  <a:lnTo>
                    <a:pt x="3325" y="1696"/>
                  </a:lnTo>
                  <a:lnTo>
                    <a:pt x="3381" y="1657"/>
                  </a:lnTo>
                  <a:lnTo>
                    <a:pt x="3433" y="1617"/>
                  </a:lnTo>
                  <a:lnTo>
                    <a:pt x="3482" y="1575"/>
                  </a:lnTo>
                  <a:lnTo>
                    <a:pt x="3527" y="1531"/>
                  </a:lnTo>
                  <a:lnTo>
                    <a:pt x="3569" y="1486"/>
                  </a:lnTo>
                  <a:lnTo>
                    <a:pt x="3640" y="1393"/>
                  </a:lnTo>
                  <a:lnTo>
                    <a:pt x="3695" y="1296"/>
                  </a:lnTo>
                  <a:lnTo>
                    <a:pt x="3732" y="1195"/>
                  </a:lnTo>
                  <a:lnTo>
                    <a:pt x="3752" y="1090"/>
                  </a:lnTo>
                  <a:lnTo>
                    <a:pt x="3754" y="1037"/>
                  </a:lnTo>
                  <a:lnTo>
                    <a:pt x="3752" y="984"/>
                  </a:lnTo>
                  <a:lnTo>
                    <a:pt x="3732" y="879"/>
                  </a:lnTo>
                  <a:lnTo>
                    <a:pt x="3695" y="778"/>
                  </a:lnTo>
                  <a:lnTo>
                    <a:pt x="3640" y="681"/>
                  </a:lnTo>
                  <a:lnTo>
                    <a:pt x="3569" y="588"/>
                  </a:lnTo>
                  <a:lnTo>
                    <a:pt x="3527" y="543"/>
                  </a:lnTo>
                  <a:lnTo>
                    <a:pt x="3482" y="499"/>
                  </a:lnTo>
                  <a:lnTo>
                    <a:pt x="3433" y="457"/>
                  </a:lnTo>
                  <a:lnTo>
                    <a:pt x="3381" y="417"/>
                  </a:lnTo>
                  <a:lnTo>
                    <a:pt x="3325" y="378"/>
                  </a:lnTo>
                  <a:lnTo>
                    <a:pt x="3266" y="340"/>
                  </a:lnTo>
                  <a:lnTo>
                    <a:pt x="3204" y="304"/>
                  </a:lnTo>
                  <a:lnTo>
                    <a:pt x="3139" y="270"/>
                  </a:lnTo>
                  <a:lnTo>
                    <a:pt x="3071" y="237"/>
                  </a:lnTo>
                  <a:lnTo>
                    <a:pt x="3000" y="206"/>
                  </a:lnTo>
                  <a:lnTo>
                    <a:pt x="2927" y="177"/>
                  </a:lnTo>
                  <a:lnTo>
                    <a:pt x="2850" y="150"/>
                  </a:lnTo>
                  <a:lnTo>
                    <a:pt x="2772" y="125"/>
                  </a:lnTo>
                  <a:lnTo>
                    <a:pt x="2691" y="102"/>
                  </a:lnTo>
                  <a:lnTo>
                    <a:pt x="2608" y="82"/>
                  </a:lnTo>
                  <a:lnTo>
                    <a:pt x="2523" y="63"/>
                  </a:lnTo>
                  <a:lnTo>
                    <a:pt x="2435" y="47"/>
                  </a:lnTo>
                  <a:lnTo>
                    <a:pt x="2346" y="33"/>
                  </a:lnTo>
                  <a:lnTo>
                    <a:pt x="2255" y="21"/>
                  </a:lnTo>
                  <a:lnTo>
                    <a:pt x="2163" y="12"/>
                  </a:lnTo>
                  <a:lnTo>
                    <a:pt x="2069" y="6"/>
                  </a:lnTo>
                  <a:lnTo>
                    <a:pt x="1974" y="2"/>
                  </a:lnTo>
                  <a:lnTo>
                    <a:pt x="1877" y="0"/>
                  </a:ln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3807" name="Freeform 15"/>
            <p:cNvSpPr>
              <a:spLocks/>
            </p:cNvSpPr>
            <p:nvPr/>
          </p:nvSpPr>
          <p:spPr bwMode="auto">
            <a:xfrm>
              <a:off x="6044" y="5173"/>
              <a:ext cx="3754" cy="2074"/>
            </a:xfrm>
            <a:custGeom>
              <a:avLst/>
              <a:gdLst/>
              <a:ahLst/>
              <a:cxnLst>
                <a:cxn ang="0">
                  <a:pos x="10" y="931"/>
                </a:cxn>
                <a:cxn ang="0">
                  <a:pos x="85" y="729"/>
                </a:cxn>
                <a:cxn ang="0">
                  <a:pos x="227" y="543"/>
                </a:cxn>
                <a:cxn ang="0">
                  <a:pos x="321" y="457"/>
                </a:cxn>
                <a:cxn ang="0">
                  <a:pos x="429" y="378"/>
                </a:cxn>
                <a:cxn ang="0">
                  <a:pos x="550" y="304"/>
                </a:cxn>
                <a:cxn ang="0">
                  <a:pos x="683" y="237"/>
                </a:cxn>
                <a:cxn ang="0">
                  <a:pos x="828" y="177"/>
                </a:cxn>
                <a:cxn ang="0">
                  <a:pos x="983" y="125"/>
                </a:cxn>
                <a:cxn ang="0">
                  <a:pos x="1147" y="82"/>
                </a:cxn>
                <a:cxn ang="0">
                  <a:pos x="1319" y="47"/>
                </a:cxn>
                <a:cxn ang="0">
                  <a:pos x="1499" y="21"/>
                </a:cxn>
                <a:cxn ang="0">
                  <a:pos x="1685" y="6"/>
                </a:cxn>
                <a:cxn ang="0">
                  <a:pos x="1877" y="0"/>
                </a:cxn>
                <a:cxn ang="0">
                  <a:pos x="2069" y="6"/>
                </a:cxn>
                <a:cxn ang="0">
                  <a:pos x="2255" y="21"/>
                </a:cxn>
                <a:cxn ang="0">
                  <a:pos x="2435" y="47"/>
                </a:cxn>
                <a:cxn ang="0">
                  <a:pos x="2608" y="82"/>
                </a:cxn>
                <a:cxn ang="0">
                  <a:pos x="2772" y="125"/>
                </a:cxn>
                <a:cxn ang="0">
                  <a:pos x="2927" y="177"/>
                </a:cxn>
                <a:cxn ang="0">
                  <a:pos x="3071" y="237"/>
                </a:cxn>
                <a:cxn ang="0">
                  <a:pos x="3204" y="304"/>
                </a:cxn>
                <a:cxn ang="0">
                  <a:pos x="3325" y="378"/>
                </a:cxn>
                <a:cxn ang="0">
                  <a:pos x="3433" y="457"/>
                </a:cxn>
                <a:cxn ang="0">
                  <a:pos x="3527" y="543"/>
                </a:cxn>
                <a:cxn ang="0">
                  <a:pos x="3640" y="681"/>
                </a:cxn>
                <a:cxn ang="0">
                  <a:pos x="3732" y="879"/>
                </a:cxn>
                <a:cxn ang="0">
                  <a:pos x="3754" y="1037"/>
                </a:cxn>
                <a:cxn ang="0">
                  <a:pos x="3732" y="1195"/>
                </a:cxn>
                <a:cxn ang="0">
                  <a:pos x="3640" y="1393"/>
                </a:cxn>
                <a:cxn ang="0">
                  <a:pos x="3527" y="1531"/>
                </a:cxn>
                <a:cxn ang="0">
                  <a:pos x="3433" y="1617"/>
                </a:cxn>
                <a:cxn ang="0">
                  <a:pos x="3325" y="1696"/>
                </a:cxn>
                <a:cxn ang="0">
                  <a:pos x="3204" y="1770"/>
                </a:cxn>
                <a:cxn ang="0">
                  <a:pos x="3071" y="1837"/>
                </a:cxn>
                <a:cxn ang="0">
                  <a:pos x="2927" y="1897"/>
                </a:cxn>
                <a:cxn ang="0">
                  <a:pos x="2772" y="1949"/>
                </a:cxn>
                <a:cxn ang="0">
                  <a:pos x="2608" y="1992"/>
                </a:cxn>
                <a:cxn ang="0">
                  <a:pos x="2435" y="2027"/>
                </a:cxn>
                <a:cxn ang="0">
                  <a:pos x="2255" y="2053"/>
                </a:cxn>
                <a:cxn ang="0">
                  <a:pos x="2069" y="2068"/>
                </a:cxn>
                <a:cxn ang="0">
                  <a:pos x="1877" y="2074"/>
                </a:cxn>
                <a:cxn ang="0">
                  <a:pos x="1685" y="2068"/>
                </a:cxn>
                <a:cxn ang="0">
                  <a:pos x="1499" y="2053"/>
                </a:cxn>
                <a:cxn ang="0">
                  <a:pos x="1319" y="2027"/>
                </a:cxn>
                <a:cxn ang="0">
                  <a:pos x="1147" y="1992"/>
                </a:cxn>
                <a:cxn ang="0">
                  <a:pos x="983" y="1949"/>
                </a:cxn>
                <a:cxn ang="0">
                  <a:pos x="828" y="1897"/>
                </a:cxn>
                <a:cxn ang="0">
                  <a:pos x="683" y="1837"/>
                </a:cxn>
                <a:cxn ang="0">
                  <a:pos x="550" y="1770"/>
                </a:cxn>
                <a:cxn ang="0">
                  <a:pos x="429" y="1696"/>
                </a:cxn>
                <a:cxn ang="0">
                  <a:pos x="321" y="1617"/>
                </a:cxn>
                <a:cxn ang="0">
                  <a:pos x="227" y="1531"/>
                </a:cxn>
                <a:cxn ang="0">
                  <a:pos x="114" y="1393"/>
                </a:cxn>
                <a:cxn ang="0">
                  <a:pos x="22" y="1195"/>
                </a:cxn>
                <a:cxn ang="0">
                  <a:pos x="0" y="1037"/>
                </a:cxn>
              </a:cxnLst>
              <a:rect l="0" t="0" r="r" b="b"/>
              <a:pathLst>
                <a:path w="3754" h="2074">
                  <a:moveTo>
                    <a:pt x="0" y="1037"/>
                  </a:moveTo>
                  <a:lnTo>
                    <a:pt x="10" y="931"/>
                  </a:lnTo>
                  <a:lnTo>
                    <a:pt x="39" y="828"/>
                  </a:lnTo>
                  <a:lnTo>
                    <a:pt x="85" y="729"/>
                  </a:lnTo>
                  <a:lnTo>
                    <a:pt x="148" y="633"/>
                  </a:lnTo>
                  <a:lnTo>
                    <a:pt x="227" y="543"/>
                  </a:lnTo>
                  <a:lnTo>
                    <a:pt x="272" y="499"/>
                  </a:lnTo>
                  <a:lnTo>
                    <a:pt x="321" y="457"/>
                  </a:lnTo>
                  <a:lnTo>
                    <a:pt x="373" y="417"/>
                  </a:lnTo>
                  <a:lnTo>
                    <a:pt x="429" y="378"/>
                  </a:lnTo>
                  <a:lnTo>
                    <a:pt x="488" y="340"/>
                  </a:lnTo>
                  <a:lnTo>
                    <a:pt x="550" y="304"/>
                  </a:lnTo>
                  <a:lnTo>
                    <a:pt x="615" y="270"/>
                  </a:lnTo>
                  <a:lnTo>
                    <a:pt x="683" y="237"/>
                  </a:lnTo>
                  <a:lnTo>
                    <a:pt x="754" y="206"/>
                  </a:lnTo>
                  <a:lnTo>
                    <a:pt x="828" y="177"/>
                  </a:lnTo>
                  <a:lnTo>
                    <a:pt x="904" y="150"/>
                  </a:lnTo>
                  <a:lnTo>
                    <a:pt x="983" y="125"/>
                  </a:lnTo>
                  <a:lnTo>
                    <a:pt x="1063" y="102"/>
                  </a:lnTo>
                  <a:lnTo>
                    <a:pt x="1147" y="82"/>
                  </a:lnTo>
                  <a:lnTo>
                    <a:pt x="1232" y="63"/>
                  </a:lnTo>
                  <a:lnTo>
                    <a:pt x="1319" y="47"/>
                  </a:lnTo>
                  <a:lnTo>
                    <a:pt x="1408" y="33"/>
                  </a:lnTo>
                  <a:lnTo>
                    <a:pt x="1499" y="21"/>
                  </a:lnTo>
                  <a:lnTo>
                    <a:pt x="1591" y="12"/>
                  </a:lnTo>
                  <a:lnTo>
                    <a:pt x="1685" y="6"/>
                  </a:lnTo>
                  <a:lnTo>
                    <a:pt x="1781" y="2"/>
                  </a:lnTo>
                  <a:lnTo>
                    <a:pt x="1877" y="0"/>
                  </a:lnTo>
                  <a:lnTo>
                    <a:pt x="1974" y="2"/>
                  </a:lnTo>
                  <a:lnTo>
                    <a:pt x="2069" y="6"/>
                  </a:lnTo>
                  <a:lnTo>
                    <a:pt x="2163" y="12"/>
                  </a:lnTo>
                  <a:lnTo>
                    <a:pt x="2255" y="21"/>
                  </a:lnTo>
                  <a:lnTo>
                    <a:pt x="2346" y="33"/>
                  </a:lnTo>
                  <a:lnTo>
                    <a:pt x="2435" y="47"/>
                  </a:lnTo>
                  <a:lnTo>
                    <a:pt x="2523" y="63"/>
                  </a:lnTo>
                  <a:lnTo>
                    <a:pt x="2608" y="82"/>
                  </a:lnTo>
                  <a:lnTo>
                    <a:pt x="2691" y="102"/>
                  </a:lnTo>
                  <a:lnTo>
                    <a:pt x="2772" y="125"/>
                  </a:lnTo>
                  <a:lnTo>
                    <a:pt x="2850" y="150"/>
                  </a:lnTo>
                  <a:lnTo>
                    <a:pt x="2927" y="177"/>
                  </a:lnTo>
                  <a:lnTo>
                    <a:pt x="3000" y="206"/>
                  </a:lnTo>
                  <a:lnTo>
                    <a:pt x="3071" y="237"/>
                  </a:lnTo>
                  <a:lnTo>
                    <a:pt x="3139" y="270"/>
                  </a:lnTo>
                  <a:lnTo>
                    <a:pt x="3204" y="304"/>
                  </a:lnTo>
                  <a:lnTo>
                    <a:pt x="3266" y="340"/>
                  </a:lnTo>
                  <a:lnTo>
                    <a:pt x="3325" y="378"/>
                  </a:lnTo>
                  <a:lnTo>
                    <a:pt x="3381" y="417"/>
                  </a:lnTo>
                  <a:lnTo>
                    <a:pt x="3433" y="457"/>
                  </a:lnTo>
                  <a:lnTo>
                    <a:pt x="3482" y="499"/>
                  </a:lnTo>
                  <a:lnTo>
                    <a:pt x="3527" y="543"/>
                  </a:lnTo>
                  <a:lnTo>
                    <a:pt x="3569" y="588"/>
                  </a:lnTo>
                  <a:lnTo>
                    <a:pt x="3640" y="681"/>
                  </a:lnTo>
                  <a:lnTo>
                    <a:pt x="3695" y="778"/>
                  </a:lnTo>
                  <a:lnTo>
                    <a:pt x="3732" y="879"/>
                  </a:lnTo>
                  <a:lnTo>
                    <a:pt x="3752" y="984"/>
                  </a:lnTo>
                  <a:lnTo>
                    <a:pt x="3754" y="1037"/>
                  </a:lnTo>
                  <a:lnTo>
                    <a:pt x="3752" y="1090"/>
                  </a:lnTo>
                  <a:lnTo>
                    <a:pt x="3732" y="1195"/>
                  </a:lnTo>
                  <a:lnTo>
                    <a:pt x="3695" y="1296"/>
                  </a:lnTo>
                  <a:lnTo>
                    <a:pt x="3640" y="1393"/>
                  </a:lnTo>
                  <a:lnTo>
                    <a:pt x="3569" y="1486"/>
                  </a:lnTo>
                  <a:lnTo>
                    <a:pt x="3527" y="1531"/>
                  </a:lnTo>
                  <a:lnTo>
                    <a:pt x="3482" y="1575"/>
                  </a:lnTo>
                  <a:lnTo>
                    <a:pt x="3433" y="1617"/>
                  </a:lnTo>
                  <a:lnTo>
                    <a:pt x="3381" y="1657"/>
                  </a:lnTo>
                  <a:lnTo>
                    <a:pt x="3325" y="1696"/>
                  </a:lnTo>
                  <a:lnTo>
                    <a:pt x="3266" y="1734"/>
                  </a:lnTo>
                  <a:lnTo>
                    <a:pt x="3204" y="1770"/>
                  </a:lnTo>
                  <a:lnTo>
                    <a:pt x="3139" y="1804"/>
                  </a:lnTo>
                  <a:lnTo>
                    <a:pt x="3071" y="1837"/>
                  </a:lnTo>
                  <a:lnTo>
                    <a:pt x="3000" y="1868"/>
                  </a:lnTo>
                  <a:lnTo>
                    <a:pt x="2927" y="1897"/>
                  </a:lnTo>
                  <a:lnTo>
                    <a:pt x="2850" y="1924"/>
                  </a:lnTo>
                  <a:lnTo>
                    <a:pt x="2772" y="1949"/>
                  </a:lnTo>
                  <a:lnTo>
                    <a:pt x="2691" y="1972"/>
                  </a:lnTo>
                  <a:lnTo>
                    <a:pt x="2608" y="1992"/>
                  </a:lnTo>
                  <a:lnTo>
                    <a:pt x="2523" y="2011"/>
                  </a:lnTo>
                  <a:lnTo>
                    <a:pt x="2435" y="2027"/>
                  </a:lnTo>
                  <a:lnTo>
                    <a:pt x="2346" y="2041"/>
                  </a:lnTo>
                  <a:lnTo>
                    <a:pt x="2255" y="2053"/>
                  </a:lnTo>
                  <a:lnTo>
                    <a:pt x="2163" y="2062"/>
                  </a:lnTo>
                  <a:lnTo>
                    <a:pt x="2069" y="2068"/>
                  </a:lnTo>
                  <a:lnTo>
                    <a:pt x="1974" y="2072"/>
                  </a:lnTo>
                  <a:lnTo>
                    <a:pt x="1877" y="2074"/>
                  </a:lnTo>
                  <a:lnTo>
                    <a:pt x="1781" y="2072"/>
                  </a:lnTo>
                  <a:lnTo>
                    <a:pt x="1685" y="2068"/>
                  </a:lnTo>
                  <a:lnTo>
                    <a:pt x="1591" y="2062"/>
                  </a:lnTo>
                  <a:lnTo>
                    <a:pt x="1499" y="2053"/>
                  </a:lnTo>
                  <a:lnTo>
                    <a:pt x="1408" y="2041"/>
                  </a:lnTo>
                  <a:lnTo>
                    <a:pt x="1319" y="2027"/>
                  </a:lnTo>
                  <a:lnTo>
                    <a:pt x="1232" y="2011"/>
                  </a:lnTo>
                  <a:lnTo>
                    <a:pt x="1147" y="1992"/>
                  </a:lnTo>
                  <a:lnTo>
                    <a:pt x="1063" y="1972"/>
                  </a:lnTo>
                  <a:lnTo>
                    <a:pt x="983" y="1949"/>
                  </a:lnTo>
                  <a:lnTo>
                    <a:pt x="904" y="1924"/>
                  </a:lnTo>
                  <a:lnTo>
                    <a:pt x="828" y="1897"/>
                  </a:lnTo>
                  <a:lnTo>
                    <a:pt x="754" y="1868"/>
                  </a:lnTo>
                  <a:lnTo>
                    <a:pt x="683" y="1837"/>
                  </a:lnTo>
                  <a:lnTo>
                    <a:pt x="615" y="1804"/>
                  </a:lnTo>
                  <a:lnTo>
                    <a:pt x="550" y="1770"/>
                  </a:lnTo>
                  <a:lnTo>
                    <a:pt x="488" y="1734"/>
                  </a:lnTo>
                  <a:lnTo>
                    <a:pt x="429" y="1696"/>
                  </a:lnTo>
                  <a:lnTo>
                    <a:pt x="373" y="1657"/>
                  </a:lnTo>
                  <a:lnTo>
                    <a:pt x="321" y="1617"/>
                  </a:lnTo>
                  <a:lnTo>
                    <a:pt x="272" y="1575"/>
                  </a:lnTo>
                  <a:lnTo>
                    <a:pt x="227" y="1531"/>
                  </a:lnTo>
                  <a:lnTo>
                    <a:pt x="185" y="1486"/>
                  </a:lnTo>
                  <a:lnTo>
                    <a:pt x="114" y="1393"/>
                  </a:lnTo>
                  <a:lnTo>
                    <a:pt x="59" y="1296"/>
                  </a:lnTo>
                  <a:lnTo>
                    <a:pt x="22" y="1195"/>
                  </a:lnTo>
                  <a:lnTo>
                    <a:pt x="3" y="1090"/>
                  </a:lnTo>
                  <a:lnTo>
                    <a:pt x="0" y="1037"/>
                  </a:lnTo>
                  <a:close/>
                </a:path>
              </a:pathLst>
            </a:custGeom>
            <a:noFill/>
            <a:ln w="25908">
              <a:solidFill>
                <a:srgbClr val="7E7E7E"/>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3808" name="Picture 16"/>
            <p:cNvPicPr>
              <a:picLocks noChangeAspect="1" noChangeArrowheads="1"/>
            </p:cNvPicPr>
            <p:nvPr/>
          </p:nvPicPr>
          <p:blipFill>
            <a:blip r:embed="rId3" cstate="print"/>
            <a:srcRect/>
            <a:stretch>
              <a:fillRect/>
            </a:stretch>
          </p:blipFill>
          <p:spPr bwMode="auto">
            <a:xfrm>
              <a:off x="17" y="0"/>
              <a:ext cx="1795" cy="7402"/>
            </a:xfrm>
            <a:prstGeom prst="rect">
              <a:avLst/>
            </a:prstGeom>
            <a:noFill/>
            <a:ln w="9525">
              <a:noFill/>
              <a:miter lim="800000"/>
              <a:headEnd/>
              <a:tailEnd/>
            </a:ln>
          </p:spPr>
        </p:pic>
        <p:sp>
          <p:nvSpPr>
            <p:cNvPr id="33809" name="AutoShape 17"/>
            <p:cNvSpPr>
              <a:spLocks/>
            </p:cNvSpPr>
            <p:nvPr/>
          </p:nvSpPr>
          <p:spPr bwMode="auto">
            <a:xfrm>
              <a:off x="101" y="0"/>
              <a:ext cx="1628" cy="7292"/>
            </a:xfrm>
            <a:custGeom>
              <a:avLst/>
              <a:gdLst/>
              <a:ahLst/>
              <a:cxnLst>
                <a:cxn ang="0">
                  <a:pos x="1220" y="814"/>
                </a:cxn>
                <a:cxn ang="0">
                  <a:pos x="407" y="814"/>
                </a:cxn>
                <a:cxn ang="0">
                  <a:pos x="407" y="7291"/>
                </a:cxn>
                <a:cxn ang="0">
                  <a:pos x="1220" y="7291"/>
                </a:cxn>
                <a:cxn ang="0">
                  <a:pos x="1220" y="814"/>
                </a:cxn>
                <a:cxn ang="0">
                  <a:pos x="813" y="0"/>
                </a:cxn>
                <a:cxn ang="0">
                  <a:pos x="0" y="814"/>
                </a:cxn>
                <a:cxn ang="0">
                  <a:pos x="1627" y="814"/>
                </a:cxn>
                <a:cxn ang="0">
                  <a:pos x="813" y="0"/>
                </a:cxn>
              </a:cxnLst>
              <a:rect l="0" t="0" r="r" b="b"/>
              <a:pathLst>
                <a:path w="1628" h="7292">
                  <a:moveTo>
                    <a:pt x="1220" y="814"/>
                  </a:moveTo>
                  <a:lnTo>
                    <a:pt x="407" y="814"/>
                  </a:lnTo>
                  <a:lnTo>
                    <a:pt x="407" y="7291"/>
                  </a:lnTo>
                  <a:lnTo>
                    <a:pt x="1220" y="7291"/>
                  </a:lnTo>
                  <a:lnTo>
                    <a:pt x="1220" y="814"/>
                  </a:lnTo>
                  <a:close/>
                  <a:moveTo>
                    <a:pt x="813" y="0"/>
                  </a:moveTo>
                  <a:lnTo>
                    <a:pt x="0" y="814"/>
                  </a:lnTo>
                  <a:lnTo>
                    <a:pt x="1627" y="814"/>
                  </a:lnTo>
                  <a:lnTo>
                    <a:pt x="813"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3810" name="Freeform 18"/>
            <p:cNvSpPr>
              <a:spLocks/>
            </p:cNvSpPr>
            <p:nvPr/>
          </p:nvSpPr>
          <p:spPr bwMode="auto">
            <a:xfrm>
              <a:off x="101" y="0"/>
              <a:ext cx="1628" cy="7292"/>
            </a:xfrm>
            <a:custGeom>
              <a:avLst/>
              <a:gdLst/>
              <a:ahLst/>
              <a:cxnLst>
                <a:cxn ang="0">
                  <a:pos x="0" y="814"/>
                </a:cxn>
                <a:cxn ang="0">
                  <a:pos x="813" y="0"/>
                </a:cxn>
                <a:cxn ang="0">
                  <a:pos x="1627" y="814"/>
                </a:cxn>
                <a:cxn ang="0">
                  <a:pos x="1220" y="814"/>
                </a:cxn>
                <a:cxn ang="0">
                  <a:pos x="1220" y="7291"/>
                </a:cxn>
                <a:cxn ang="0">
                  <a:pos x="407" y="7291"/>
                </a:cxn>
                <a:cxn ang="0">
                  <a:pos x="407" y="814"/>
                </a:cxn>
                <a:cxn ang="0">
                  <a:pos x="0" y="814"/>
                </a:cxn>
              </a:cxnLst>
              <a:rect l="0" t="0" r="r" b="b"/>
              <a:pathLst>
                <a:path w="1628" h="7292">
                  <a:moveTo>
                    <a:pt x="0" y="814"/>
                  </a:moveTo>
                  <a:lnTo>
                    <a:pt x="813" y="0"/>
                  </a:lnTo>
                  <a:lnTo>
                    <a:pt x="1627" y="814"/>
                  </a:lnTo>
                  <a:lnTo>
                    <a:pt x="1220" y="814"/>
                  </a:lnTo>
                  <a:lnTo>
                    <a:pt x="1220" y="7291"/>
                  </a:lnTo>
                  <a:lnTo>
                    <a:pt x="407" y="7291"/>
                  </a:lnTo>
                  <a:lnTo>
                    <a:pt x="407" y="814"/>
                  </a:lnTo>
                  <a:lnTo>
                    <a:pt x="0" y="814"/>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3811" name="Picture 19"/>
            <p:cNvPicPr>
              <a:picLocks noChangeAspect="1" noChangeArrowheads="1"/>
            </p:cNvPicPr>
            <p:nvPr/>
          </p:nvPicPr>
          <p:blipFill>
            <a:blip r:embed="rId4" cstate="print"/>
            <a:srcRect/>
            <a:stretch>
              <a:fillRect/>
            </a:stretch>
          </p:blipFill>
          <p:spPr bwMode="auto">
            <a:xfrm>
              <a:off x="1186" y="7152"/>
              <a:ext cx="4118" cy="250"/>
            </a:xfrm>
            <a:prstGeom prst="rect">
              <a:avLst/>
            </a:prstGeom>
            <a:noFill/>
            <a:ln w="9525">
              <a:noFill/>
              <a:miter lim="800000"/>
              <a:headEnd/>
              <a:tailEnd/>
            </a:ln>
          </p:spPr>
        </p:pic>
        <p:sp>
          <p:nvSpPr>
            <p:cNvPr id="33812" name="Line 20"/>
            <p:cNvSpPr>
              <a:spLocks noChangeShapeType="1"/>
            </p:cNvSpPr>
            <p:nvPr/>
          </p:nvSpPr>
          <p:spPr bwMode="auto">
            <a:xfrm>
              <a:off x="1253" y="7258"/>
              <a:ext cx="3937" cy="0"/>
            </a:xfrm>
            <a:prstGeom prst="line">
              <a:avLst/>
            </a:prstGeom>
            <a:noFill/>
            <a:ln w="57912">
              <a:solidFill>
                <a:srgbClr val="001F5F"/>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3813" name="Picture 21"/>
            <p:cNvPicPr>
              <a:picLocks noChangeAspect="1" noChangeArrowheads="1"/>
            </p:cNvPicPr>
            <p:nvPr/>
          </p:nvPicPr>
          <p:blipFill>
            <a:blip r:embed="rId5" cstate="print"/>
            <a:srcRect/>
            <a:stretch>
              <a:fillRect/>
            </a:stretch>
          </p:blipFill>
          <p:spPr bwMode="auto">
            <a:xfrm>
              <a:off x="5086" y="5090"/>
              <a:ext cx="1658" cy="2268"/>
            </a:xfrm>
            <a:prstGeom prst="rect">
              <a:avLst/>
            </a:prstGeom>
            <a:noFill/>
            <a:ln w="9525">
              <a:noFill/>
              <a:miter lim="800000"/>
              <a:headEnd/>
              <a:tailEnd/>
            </a:ln>
          </p:spPr>
        </p:pic>
        <p:sp>
          <p:nvSpPr>
            <p:cNvPr id="33814" name="Line 22"/>
            <p:cNvSpPr>
              <a:spLocks noChangeShapeType="1"/>
            </p:cNvSpPr>
            <p:nvPr/>
          </p:nvSpPr>
          <p:spPr bwMode="auto">
            <a:xfrm>
              <a:off x="5191" y="7234"/>
              <a:ext cx="1440" cy="0"/>
            </a:xfrm>
            <a:prstGeom prst="line">
              <a:avLst/>
            </a:prstGeom>
            <a:noFill/>
            <a:ln w="57912">
              <a:solidFill>
                <a:srgbClr val="001F5F"/>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3815" name="Picture 23"/>
            <p:cNvPicPr>
              <a:picLocks noChangeAspect="1" noChangeArrowheads="1"/>
            </p:cNvPicPr>
            <p:nvPr/>
          </p:nvPicPr>
          <p:blipFill>
            <a:blip r:embed="rId6" cstate="print"/>
            <a:srcRect/>
            <a:stretch>
              <a:fillRect/>
            </a:stretch>
          </p:blipFill>
          <p:spPr bwMode="auto">
            <a:xfrm>
              <a:off x="6564" y="5078"/>
              <a:ext cx="2986" cy="226"/>
            </a:xfrm>
            <a:prstGeom prst="rect">
              <a:avLst/>
            </a:prstGeom>
            <a:noFill/>
            <a:ln w="9525">
              <a:noFill/>
              <a:miter lim="800000"/>
              <a:headEnd/>
              <a:tailEnd/>
            </a:ln>
          </p:spPr>
        </p:pic>
        <p:sp>
          <p:nvSpPr>
            <p:cNvPr id="33816" name="Line 24"/>
            <p:cNvSpPr>
              <a:spLocks noChangeShapeType="1"/>
            </p:cNvSpPr>
            <p:nvPr/>
          </p:nvSpPr>
          <p:spPr bwMode="auto">
            <a:xfrm>
              <a:off x="6631" y="5160"/>
              <a:ext cx="2805" cy="0"/>
            </a:xfrm>
            <a:prstGeom prst="line">
              <a:avLst/>
            </a:prstGeom>
            <a:noFill/>
            <a:ln w="57912">
              <a:solidFill>
                <a:srgbClr val="001F5F"/>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3817" name="Picture 25"/>
            <p:cNvPicPr>
              <a:picLocks noChangeAspect="1" noChangeArrowheads="1"/>
            </p:cNvPicPr>
            <p:nvPr/>
          </p:nvPicPr>
          <p:blipFill>
            <a:blip r:embed="rId7" cstate="print"/>
            <a:srcRect/>
            <a:stretch>
              <a:fillRect/>
            </a:stretch>
          </p:blipFill>
          <p:spPr bwMode="auto">
            <a:xfrm>
              <a:off x="9326" y="2088"/>
              <a:ext cx="1735" cy="3202"/>
            </a:xfrm>
            <a:prstGeom prst="rect">
              <a:avLst/>
            </a:prstGeom>
            <a:noFill/>
            <a:ln w="9525">
              <a:noFill/>
              <a:miter lim="800000"/>
              <a:headEnd/>
              <a:tailEnd/>
            </a:ln>
          </p:spPr>
        </p:pic>
        <p:sp>
          <p:nvSpPr>
            <p:cNvPr id="33818" name="Line 26"/>
            <p:cNvSpPr>
              <a:spLocks noChangeShapeType="1"/>
            </p:cNvSpPr>
            <p:nvPr/>
          </p:nvSpPr>
          <p:spPr bwMode="auto">
            <a:xfrm>
              <a:off x="9434" y="5171"/>
              <a:ext cx="1516" cy="0"/>
            </a:xfrm>
            <a:prstGeom prst="line">
              <a:avLst/>
            </a:prstGeom>
            <a:noFill/>
            <a:ln w="57912">
              <a:solidFill>
                <a:srgbClr val="001F5F"/>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3819" name="Picture 27"/>
            <p:cNvPicPr>
              <a:picLocks noChangeAspect="1" noChangeArrowheads="1"/>
            </p:cNvPicPr>
            <p:nvPr/>
          </p:nvPicPr>
          <p:blipFill>
            <a:blip r:embed="rId8" cstate="print"/>
            <a:srcRect/>
            <a:stretch>
              <a:fillRect/>
            </a:stretch>
          </p:blipFill>
          <p:spPr bwMode="auto">
            <a:xfrm>
              <a:off x="10870" y="2083"/>
              <a:ext cx="3530" cy="226"/>
            </a:xfrm>
            <a:prstGeom prst="rect">
              <a:avLst/>
            </a:prstGeom>
            <a:noFill/>
            <a:ln w="9525">
              <a:noFill/>
              <a:miter lim="800000"/>
              <a:headEnd/>
              <a:tailEnd/>
            </a:ln>
          </p:spPr>
        </p:pic>
        <p:sp>
          <p:nvSpPr>
            <p:cNvPr id="33820" name="Line 28"/>
            <p:cNvSpPr>
              <a:spLocks noChangeShapeType="1"/>
            </p:cNvSpPr>
            <p:nvPr/>
          </p:nvSpPr>
          <p:spPr bwMode="auto">
            <a:xfrm>
              <a:off x="10937" y="2165"/>
              <a:ext cx="3405" cy="0"/>
            </a:xfrm>
            <a:prstGeom prst="line">
              <a:avLst/>
            </a:prstGeom>
            <a:noFill/>
            <a:ln w="57912">
              <a:solidFill>
                <a:srgbClr val="001F5F"/>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3821" name="Picture 29"/>
            <p:cNvPicPr>
              <a:picLocks noChangeAspect="1" noChangeArrowheads="1"/>
            </p:cNvPicPr>
            <p:nvPr/>
          </p:nvPicPr>
          <p:blipFill>
            <a:blip r:embed="rId9" cstate="print"/>
            <a:srcRect/>
            <a:stretch>
              <a:fillRect/>
            </a:stretch>
          </p:blipFill>
          <p:spPr bwMode="auto">
            <a:xfrm>
              <a:off x="430" y="7260"/>
              <a:ext cx="958" cy="2182"/>
            </a:xfrm>
            <a:prstGeom prst="rect">
              <a:avLst/>
            </a:prstGeom>
            <a:noFill/>
            <a:ln w="9525">
              <a:noFill/>
              <a:miter lim="800000"/>
              <a:headEnd/>
              <a:tailEnd/>
            </a:ln>
          </p:spPr>
        </p:pic>
        <p:pic>
          <p:nvPicPr>
            <p:cNvPr id="33822" name="Picture 30"/>
            <p:cNvPicPr>
              <a:picLocks noChangeAspect="1" noChangeArrowheads="1"/>
            </p:cNvPicPr>
            <p:nvPr/>
          </p:nvPicPr>
          <p:blipFill>
            <a:blip r:embed="rId10" cstate="print"/>
            <a:srcRect/>
            <a:stretch>
              <a:fillRect/>
            </a:stretch>
          </p:blipFill>
          <p:spPr bwMode="auto">
            <a:xfrm>
              <a:off x="482" y="7294"/>
              <a:ext cx="974" cy="2117"/>
            </a:xfrm>
            <a:prstGeom prst="rect">
              <a:avLst/>
            </a:prstGeom>
            <a:noFill/>
            <a:ln w="9525">
              <a:noFill/>
              <a:miter lim="800000"/>
              <a:headEnd/>
              <a:tailEnd/>
            </a:ln>
          </p:spPr>
        </p:pic>
        <p:sp>
          <p:nvSpPr>
            <p:cNvPr id="33823" name="Rectangle 31"/>
            <p:cNvSpPr>
              <a:spLocks noChangeArrowheads="1"/>
            </p:cNvSpPr>
            <p:nvPr/>
          </p:nvSpPr>
          <p:spPr bwMode="auto">
            <a:xfrm>
              <a:off x="504" y="7298"/>
              <a:ext cx="809" cy="2033"/>
            </a:xfrm>
            <a:prstGeom prst="rect">
              <a:avLst/>
            </a:prstGeom>
            <a:solidFill>
              <a:srgbClr val="7E7E7E"/>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3824" name="Rectangle 32"/>
            <p:cNvSpPr>
              <a:spLocks noChangeArrowheads="1"/>
            </p:cNvSpPr>
            <p:nvPr/>
          </p:nvSpPr>
          <p:spPr bwMode="auto">
            <a:xfrm>
              <a:off x="504" y="7298"/>
              <a:ext cx="809" cy="2033"/>
            </a:xfrm>
            <a:prstGeom prst="rect">
              <a:avLst/>
            </a:prstGeom>
            <a:noFill/>
            <a:ln w="9144">
              <a:solidFill>
                <a:srgbClr val="7E7E7E"/>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3825" name="Picture 33"/>
            <p:cNvPicPr>
              <a:picLocks noChangeAspect="1" noChangeArrowheads="1"/>
            </p:cNvPicPr>
            <p:nvPr/>
          </p:nvPicPr>
          <p:blipFill>
            <a:blip r:embed="rId11" cstate="print"/>
            <a:srcRect/>
            <a:stretch>
              <a:fillRect/>
            </a:stretch>
          </p:blipFill>
          <p:spPr bwMode="auto">
            <a:xfrm>
              <a:off x="2299" y="5172"/>
              <a:ext cx="2422" cy="2347"/>
            </a:xfrm>
            <a:prstGeom prst="rect">
              <a:avLst/>
            </a:prstGeom>
            <a:noFill/>
            <a:ln w="9525">
              <a:noFill/>
              <a:miter lim="800000"/>
              <a:headEnd/>
              <a:tailEnd/>
            </a:ln>
          </p:spPr>
        </p:pic>
        <p:pic>
          <p:nvPicPr>
            <p:cNvPr id="33826" name="Picture 34"/>
            <p:cNvPicPr>
              <a:picLocks noChangeAspect="1" noChangeArrowheads="1"/>
            </p:cNvPicPr>
            <p:nvPr/>
          </p:nvPicPr>
          <p:blipFill>
            <a:blip r:embed="rId12" cstate="print"/>
            <a:srcRect/>
            <a:stretch>
              <a:fillRect/>
            </a:stretch>
          </p:blipFill>
          <p:spPr bwMode="auto">
            <a:xfrm>
              <a:off x="7214" y="3202"/>
              <a:ext cx="1387" cy="1822"/>
            </a:xfrm>
            <a:prstGeom prst="rect">
              <a:avLst/>
            </a:prstGeom>
            <a:noFill/>
            <a:ln w="9525">
              <a:noFill/>
              <a:miter lim="800000"/>
              <a:headEnd/>
              <a:tailEnd/>
            </a:ln>
          </p:spPr>
        </p:pic>
        <p:pic>
          <p:nvPicPr>
            <p:cNvPr id="33827" name="Picture 35"/>
            <p:cNvPicPr>
              <a:picLocks noChangeAspect="1" noChangeArrowheads="1"/>
            </p:cNvPicPr>
            <p:nvPr/>
          </p:nvPicPr>
          <p:blipFill>
            <a:blip r:embed="rId13" cstate="print"/>
            <a:srcRect/>
            <a:stretch>
              <a:fillRect/>
            </a:stretch>
          </p:blipFill>
          <p:spPr bwMode="auto">
            <a:xfrm>
              <a:off x="12182" y="67"/>
              <a:ext cx="830" cy="1997"/>
            </a:xfrm>
            <a:prstGeom prst="rect">
              <a:avLst/>
            </a:prstGeom>
            <a:noFill/>
            <a:ln w="9525">
              <a:noFill/>
              <a:miter lim="800000"/>
              <a:headEnd/>
              <a:tailEnd/>
            </a:ln>
          </p:spPr>
        </p:pic>
      </p:grpSp>
      <p:sp>
        <p:nvSpPr>
          <p:cNvPr id="36" name="Rektangel 35"/>
          <p:cNvSpPr/>
          <p:nvPr/>
        </p:nvSpPr>
        <p:spPr>
          <a:xfrm>
            <a:off x="4427984" y="3861048"/>
            <a:ext cx="1261564" cy="369332"/>
          </a:xfrm>
          <a:prstGeom prst="rect">
            <a:avLst/>
          </a:prstGeom>
        </p:spPr>
        <p:txBody>
          <a:bodyPr wrap="none">
            <a:spAutoFit/>
          </a:bodyPr>
          <a:lstStyle/>
          <a:p>
            <a:r>
              <a:rPr lang="en-US" dirty="0"/>
              <a:t>Mechanical</a:t>
            </a:r>
            <a:endParaRPr lang="da-DK" dirty="0"/>
          </a:p>
        </p:txBody>
      </p:sp>
      <p:sp>
        <p:nvSpPr>
          <p:cNvPr id="37" name="Rektangel 36"/>
          <p:cNvSpPr/>
          <p:nvPr/>
        </p:nvSpPr>
        <p:spPr>
          <a:xfrm>
            <a:off x="1835696" y="5157192"/>
            <a:ext cx="977447" cy="369332"/>
          </a:xfrm>
          <a:prstGeom prst="rect">
            <a:avLst/>
          </a:prstGeom>
        </p:spPr>
        <p:txBody>
          <a:bodyPr wrap="none">
            <a:spAutoFit/>
          </a:bodyPr>
          <a:lstStyle/>
          <a:p>
            <a:r>
              <a:rPr lang="en-US" b="1" dirty="0"/>
              <a:t>Swelling</a:t>
            </a:r>
            <a:endParaRPr lang="da-DK" dirty="0"/>
          </a:p>
        </p:txBody>
      </p:sp>
      <p:sp>
        <p:nvSpPr>
          <p:cNvPr id="38" name="Rektangel 37"/>
          <p:cNvSpPr/>
          <p:nvPr/>
        </p:nvSpPr>
        <p:spPr>
          <a:xfrm>
            <a:off x="7308304" y="5085184"/>
            <a:ext cx="977447" cy="369332"/>
          </a:xfrm>
          <a:prstGeom prst="rect">
            <a:avLst/>
          </a:prstGeom>
        </p:spPr>
        <p:txBody>
          <a:bodyPr wrap="none">
            <a:spAutoFit/>
          </a:bodyPr>
          <a:lstStyle/>
          <a:p>
            <a:r>
              <a:rPr lang="en-US" b="1" dirty="0"/>
              <a:t>Swelling</a:t>
            </a:r>
            <a:endParaRPr lang="da-DK" dirty="0"/>
          </a:p>
        </p:txBody>
      </p:sp>
      <p:sp>
        <p:nvSpPr>
          <p:cNvPr id="39" name="Rektangel 38"/>
          <p:cNvSpPr/>
          <p:nvPr/>
        </p:nvSpPr>
        <p:spPr>
          <a:xfrm>
            <a:off x="4427984" y="5013176"/>
            <a:ext cx="977447" cy="369332"/>
          </a:xfrm>
          <a:prstGeom prst="rect">
            <a:avLst/>
          </a:prstGeom>
        </p:spPr>
        <p:txBody>
          <a:bodyPr wrap="none">
            <a:spAutoFit/>
          </a:bodyPr>
          <a:lstStyle/>
          <a:p>
            <a:r>
              <a:rPr lang="en-US" b="1" dirty="0"/>
              <a:t>Swelling</a:t>
            </a:r>
            <a:endParaRPr lang="da-DK" dirty="0"/>
          </a:p>
        </p:txBody>
      </p:sp>
      <p:sp>
        <p:nvSpPr>
          <p:cNvPr id="40" name="Rektangel 39"/>
          <p:cNvSpPr/>
          <p:nvPr/>
        </p:nvSpPr>
        <p:spPr>
          <a:xfrm>
            <a:off x="7164288" y="3717032"/>
            <a:ext cx="1261564" cy="369332"/>
          </a:xfrm>
          <a:prstGeom prst="rect">
            <a:avLst/>
          </a:prstGeom>
        </p:spPr>
        <p:txBody>
          <a:bodyPr wrap="none">
            <a:spAutoFit/>
          </a:bodyPr>
          <a:lstStyle/>
          <a:p>
            <a:r>
              <a:rPr lang="en-US" dirty="0"/>
              <a:t>Mechanical</a:t>
            </a:r>
            <a:endParaRPr lang="da-DK" dirty="0"/>
          </a:p>
        </p:txBody>
      </p:sp>
      <p:sp>
        <p:nvSpPr>
          <p:cNvPr id="117" name="Tekstboks 116"/>
          <p:cNvSpPr txBox="1"/>
          <p:nvPr/>
        </p:nvSpPr>
        <p:spPr>
          <a:xfrm>
            <a:off x="1043608" y="6165304"/>
            <a:ext cx="2592288" cy="523220"/>
          </a:xfrm>
          <a:prstGeom prst="rect">
            <a:avLst/>
          </a:prstGeom>
          <a:noFill/>
        </p:spPr>
        <p:txBody>
          <a:bodyPr wrap="square" rtlCol="0">
            <a:spAutoFit/>
          </a:bodyPr>
          <a:lstStyle/>
          <a:p>
            <a:pPr algn="ctr"/>
            <a:r>
              <a:rPr lang="da-DK" sz="2800" dirty="0"/>
              <a:t>REST</a:t>
            </a:r>
          </a:p>
        </p:txBody>
      </p:sp>
      <p:sp>
        <p:nvSpPr>
          <p:cNvPr id="156" name="Tekstboks 155"/>
          <p:cNvSpPr txBox="1"/>
          <p:nvPr/>
        </p:nvSpPr>
        <p:spPr>
          <a:xfrm>
            <a:off x="3707904" y="6165304"/>
            <a:ext cx="2520280" cy="523220"/>
          </a:xfrm>
          <a:prstGeom prst="rect">
            <a:avLst/>
          </a:prstGeom>
          <a:noFill/>
        </p:spPr>
        <p:txBody>
          <a:bodyPr wrap="square" rtlCol="0">
            <a:spAutoFit/>
          </a:bodyPr>
          <a:lstStyle/>
          <a:p>
            <a:pPr algn="ctr"/>
            <a:r>
              <a:rPr lang="da-DK" sz="2800" dirty="0"/>
              <a:t>AEROBIC</a:t>
            </a:r>
          </a:p>
        </p:txBody>
      </p:sp>
      <p:sp>
        <p:nvSpPr>
          <p:cNvPr id="157" name="Tekstboks 156"/>
          <p:cNvSpPr txBox="1"/>
          <p:nvPr/>
        </p:nvSpPr>
        <p:spPr>
          <a:xfrm>
            <a:off x="6444208" y="6165304"/>
            <a:ext cx="2699792" cy="461665"/>
          </a:xfrm>
          <a:prstGeom prst="rect">
            <a:avLst/>
          </a:prstGeom>
          <a:noFill/>
        </p:spPr>
        <p:txBody>
          <a:bodyPr wrap="square" rtlCol="0">
            <a:spAutoFit/>
          </a:bodyPr>
          <a:lstStyle/>
          <a:p>
            <a:pPr algn="ctr"/>
            <a:r>
              <a:rPr lang="da-DK" sz="2400" dirty="0"/>
              <a:t>RESISTANCE</a:t>
            </a:r>
          </a:p>
        </p:txBody>
      </p:sp>
      <p:sp>
        <p:nvSpPr>
          <p:cNvPr id="158" name="Rektangel 157"/>
          <p:cNvSpPr/>
          <p:nvPr/>
        </p:nvSpPr>
        <p:spPr>
          <a:xfrm>
            <a:off x="2627784" y="548680"/>
            <a:ext cx="4320480" cy="646331"/>
          </a:xfrm>
          <a:prstGeom prst="rect">
            <a:avLst/>
          </a:prstGeom>
        </p:spPr>
        <p:txBody>
          <a:bodyPr wrap="square">
            <a:spAutoFit/>
          </a:bodyPr>
          <a:lstStyle/>
          <a:p>
            <a:r>
              <a:rPr lang="en-US" sz="3600" dirty="0"/>
              <a:t>How does it work?</a:t>
            </a:r>
            <a:endParaRPr lang="da-DK" sz="3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3" name="Rectangle 13"/>
          <p:cNvSpPr>
            <a:spLocks noChangeArrowheads="1"/>
          </p:cNvSpPr>
          <p:nvPr/>
        </p:nvSpPr>
        <p:spPr bwMode="auto">
          <a:xfrm>
            <a:off x="0" y="476672"/>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400" b="0" i="0" u="none" strike="noStrike" cap="none" normalizeH="0" baseline="0" dirty="0">
                <a:ln>
                  <a:noFill/>
                </a:ln>
                <a:solidFill>
                  <a:schemeClr val="tx1"/>
                </a:solidFill>
                <a:effectLst/>
                <a:latin typeface="Arial" pitchFamily="34" charset="0"/>
                <a:ea typeface="Calibri" pitchFamily="34" charset="0"/>
                <a:cs typeface="Arial" pitchFamily="34" charset="0"/>
              </a:rPr>
              <a:t>BFR in the Absence of Exercise</a:t>
            </a: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sz="1800" b="0" i="0" u="none" strike="noStrike" cap="none" normalizeH="0" baseline="0" dirty="0">
              <a:ln>
                <a:noFill/>
              </a:ln>
              <a:solidFill>
                <a:schemeClr val="tx1"/>
              </a:solidFill>
              <a:effectLst/>
              <a:latin typeface="Arial" pitchFamily="34" charset="0"/>
              <a:cs typeface="Arial" pitchFamily="34" charset="0"/>
            </a:endParaRPr>
          </a:p>
        </p:txBody>
      </p:sp>
      <p:grpSp>
        <p:nvGrpSpPr>
          <p:cNvPr id="35841" name="Group 1"/>
          <p:cNvGrpSpPr>
            <a:grpSpLocks/>
          </p:cNvGrpSpPr>
          <p:nvPr/>
        </p:nvGrpSpPr>
        <p:grpSpPr bwMode="auto">
          <a:xfrm>
            <a:off x="4625975" y="1087438"/>
            <a:ext cx="4475163" cy="3355975"/>
            <a:chOff x="7286" y="993"/>
            <a:chExt cx="7047" cy="5285"/>
          </a:xfrm>
        </p:grpSpPr>
        <p:pic>
          <p:nvPicPr>
            <p:cNvPr id="35852" name="Picture 12"/>
            <p:cNvPicPr>
              <a:picLocks noChangeAspect="1" noChangeArrowheads="1"/>
            </p:cNvPicPr>
            <p:nvPr/>
          </p:nvPicPr>
          <p:blipFill>
            <a:blip r:embed="rId3" cstate="print"/>
            <a:srcRect/>
            <a:stretch>
              <a:fillRect/>
            </a:stretch>
          </p:blipFill>
          <p:spPr bwMode="auto">
            <a:xfrm>
              <a:off x="7286" y="993"/>
              <a:ext cx="7044" cy="5285"/>
            </a:xfrm>
            <a:prstGeom prst="rect">
              <a:avLst/>
            </a:prstGeom>
            <a:noFill/>
          </p:spPr>
        </p:pic>
        <p:pic>
          <p:nvPicPr>
            <p:cNvPr id="35851" name="Picture 11"/>
            <p:cNvPicPr>
              <a:picLocks noChangeAspect="1" noChangeArrowheads="1"/>
            </p:cNvPicPr>
            <p:nvPr/>
          </p:nvPicPr>
          <p:blipFill>
            <a:blip r:embed="rId4" cstate="print"/>
            <a:srcRect/>
            <a:stretch>
              <a:fillRect/>
            </a:stretch>
          </p:blipFill>
          <p:spPr bwMode="auto">
            <a:xfrm>
              <a:off x="8938" y="1771"/>
              <a:ext cx="1486" cy="1800"/>
            </a:xfrm>
            <a:prstGeom prst="rect">
              <a:avLst/>
            </a:prstGeom>
            <a:noFill/>
          </p:spPr>
        </p:pic>
        <p:sp>
          <p:nvSpPr>
            <p:cNvPr id="35850" name="Rectangle 10"/>
            <p:cNvSpPr>
              <a:spLocks noChangeArrowheads="1"/>
            </p:cNvSpPr>
            <p:nvPr/>
          </p:nvSpPr>
          <p:spPr bwMode="auto">
            <a:xfrm>
              <a:off x="9012" y="1809"/>
              <a:ext cx="1337" cy="1651"/>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5849" name="Rectangle 9"/>
            <p:cNvSpPr>
              <a:spLocks noChangeArrowheads="1"/>
            </p:cNvSpPr>
            <p:nvPr/>
          </p:nvSpPr>
          <p:spPr bwMode="auto">
            <a:xfrm>
              <a:off x="9012" y="1809"/>
              <a:ext cx="1337" cy="1651"/>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5848" name="Picture 8"/>
            <p:cNvPicPr>
              <a:picLocks noChangeAspect="1" noChangeArrowheads="1"/>
            </p:cNvPicPr>
            <p:nvPr/>
          </p:nvPicPr>
          <p:blipFill>
            <a:blip r:embed="rId5" cstate="print"/>
            <a:srcRect/>
            <a:stretch>
              <a:fillRect/>
            </a:stretch>
          </p:blipFill>
          <p:spPr bwMode="auto">
            <a:xfrm>
              <a:off x="12845" y="1771"/>
              <a:ext cx="1488" cy="1800"/>
            </a:xfrm>
            <a:prstGeom prst="rect">
              <a:avLst/>
            </a:prstGeom>
            <a:noFill/>
          </p:spPr>
        </p:pic>
        <p:sp>
          <p:nvSpPr>
            <p:cNvPr id="35847" name="Rectangle 7"/>
            <p:cNvSpPr>
              <a:spLocks noChangeArrowheads="1"/>
            </p:cNvSpPr>
            <p:nvPr/>
          </p:nvSpPr>
          <p:spPr bwMode="auto">
            <a:xfrm>
              <a:off x="12919" y="1809"/>
              <a:ext cx="1339" cy="1651"/>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5846" name="Rectangle 6"/>
            <p:cNvSpPr>
              <a:spLocks noChangeArrowheads="1"/>
            </p:cNvSpPr>
            <p:nvPr/>
          </p:nvSpPr>
          <p:spPr bwMode="auto">
            <a:xfrm>
              <a:off x="12919" y="1809"/>
              <a:ext cx="1339" cy="1651"/>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5845" name="Picture 5"/>
            <p:cNvPicPr>
              <a:picLocks noChangeAspect="1" noChangeArrowheads="1"/>
            </p:cNvPicPr>
            <p:nvPr/>
          </p:nvPicPr>
          <p:blipFill>
            <a:blip r:embed="rId6" cstate="print"/>
            <a:srcRect/>
            <a:stretch>
              <a:fillRect/>
            </a:stretch>
          </p:blipFill>
          <p:spPr bwMode="auto">
            <a:xfrm>
              <a:off x="11311" y="4958"/>
              <a:ext cx="569" cy="502"/>
            </a:xfrm>
            <a:prstGeom prst="rect">
              <a:avLst/>
            </a:prstGeom>
            <a:noFill/>
          </p:spPr>
        </p:pic>
        <p:sp>
          <p:nvSpPr>
            <p:cNvPr id="35844" name="Freeform 4"/>
            <p:cNvSpPr>
              <a:spLocks/>
            </p:cNvSpPr>
            <p:nvPr/>
          </p:nvSpPr>
          <p:spPr bwMode="auto">
            <a:xfrm>
              <a:off x="11386" y="4996"/>
              <a:ext cx="420" cy="353"/>
            </a:xfrm>
            <a:custGeom>
              <a:avLst/>
              <a:gdLst/>
              <a:ahLst/>
              <a:cxnLst>
                <a:cxn ang="0">
                  <a:pos x="361" y="0"/>
                </a:cxn>
                <a:cxn ang="0">
                  <a:pos x="58" y="0"/>
                </a:cxn>
                <a:cxn ang="0">
                  <a:pos x="36" y="5"/>
                </a:cxn>
                <a:cxn ang="0">
                  <a:pos x="17" y="18"/>
                </a:cxn>
                <a:cxn ang="0">
                  <a:pos x="4" y="36"/>
                </a:cxn>
                <a:cxn ang="0">
                  <a:pos x="0" y="59"/>
                </a:cxn>
                <a:cxn ang="0">
                  <a:pos x="0" y="294"/>
                </a:cxn>
                <a:cxn ang="0">
                  <a:pos x="4" y="317"/>
                </a:cxn>
                <a:cxn ang="0">
                  <a:pos x="17" y="336"/>
                </a:cxn>
                <a:cxn ang="0">
                  <a:pos x="36" y="349"/>
                </a:cxn>
                <a:cxn ang="0">
                  <a:pos x="58" y="353"/>
                </a:cxn>
                <a:cxn ang="0">
                  <a:pos x="361" y="353"/>
                </a:cxn>
                <a:cxn ang="0">
                  <a:pos x="384" y="349"/>
                </a:cxn>
                <a:cxn ang="0">
                  <a:pos x="402" y="336"/>
                </a:cxn>
                <a:cxn ang="0">
                  <a:pos x="415" y="317"/>
                </a:cxn>
                <a:cxn ang="0">
                  <a:pos x="420" y="294"/>
                </a:cxn>
                <a:cxn ang="0">
                  <a:pos x="420" y="59"/>
                </a:cxn>
                <a:cxn ang="0">
                  <a:pos x="415" y="36"/>
                </a:cxn>
                <a:cxn ang="0">
                  <a:pos x="402" y="18"/>
                </a:cxn>
                <a:cxn ang="0">
                  <a:pos x="384" y="5"/>
                </a:cxn>
                <a:cxn ang="0">
                  <a:pos x="361" y="0"/>
                </a:cxn>
              </a:cxnLst>
              <a:rect l="0" t="0" r="r" b="b"/>
              <a:pathLst>
                <a:path w="420" h="353">
                  <a:moveTo>
                    <a:pt x="361" y="0"/>
                  </a:moveTo>
                  <a:lnTo>
                    <a:pt x="58" y="0"/>
                  </a:lnTo>
                  <a:lnTo>
                    <a:pt x="36" y="5"/>
                  </a:lnTo>
                  <a:lnTo>
                    <a:pt x="17" y="18"/>
                  </a:lnTo>
                  <a:lnTo>
                    <a:pt x="4" y="36"/>
                  </a:lnTo>
                  <a:lnTo>
                    <a:pt x="0" y="59"/>
                  </a:lnTo>
                  <a:lnTo>
                    <a:pt x="0" y="294"/>
                  </a:lnTo>
                  <a:lnTo>
                    <a:pt x="4" y="317"/>
                  </a:lnTo>
                  <a:lnTo>
                    <a:pt x="17" y="336"/>
                  </a:lnTo>
                  <a:lnTo>
                    <a:pt x="36" y="349"/>
                  </a:lnTo>
                  <a:lnTo>
                    <a:pt x="58" y="353"/>
                  </a:lnTo>
                  <a:lnTo>
                    <a:pt x="361" y="353"/>
                  </a:lnTo>
                  <a:lnTo>
                    <a:pt x="384" y="349"/>
                  </a:lnTo>
                  <a:lnTo>
                    <a:pt x="402" y="336"/>
                  </a:lnTo>
                  <a:lnTo>
                    <a:pt x="415" y="317"/>
                  </a:lnTo>
                  <a:lnTo>
                    <a:pt x="420" y="294"/>
                  </a:lnTo>
                  <a:lnTo>
                    <a:pt x="420" y="59"/>
                  </a:lnTo>
                  <a:lnTo>
                    <a:pt x="415" y="36"/>
                  </a:lnTo>
                  <a:lnTo>
                    <a:pt x="402" y="18"/>
                  </a:lnTo>
                  <a:lnTo>
                    <a:pt x="384" y="5"/>
                  </a:lnTo>
                  <a:lnTo>
                    <a:pt x="361"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5843" name="Freeform 3"/>
            <p:cNvSpPr>
              <a:spLocks/>
            </p:cNvSpPr>
            <p:nvPr/>
          </p:nvSpPr>
          <p:spPr bwMode="auto">
            <a:xfrm>
              <a:off x="11386" y="4996"/>
              <a:ext cx="420" cy="353"/>
            </a:xfrm>
            <a:custGeom>
              <a:avLst/>
              <a:gdLst/>
              <a:ahLst/>
              <a:cxnLst>
                <a:cxn ang="0">
                  <a:pos x="0" y="59"/>
                </a:cxn>
                <a:cxn ang="0">
                  <a:pos x="4" y="36"/>
                </a:cxn>
                <a:cxn ang="0">
                  <a:pos x="17" y="18"/>
                </a:cxn>
                <a:cxn ang="0">
                  <a:pos x="36" y="5"/>
                </a:cxn>
                <a:cxn ang="0">
                  <a:pos x="58" y="0"/>
                </a:cxn>
                <a:cxn ang="0">
                  <a:pos x="361" y="0"/>
                </a:cxn>
                <a:cxn ang="0">
                  <a:pos x="384" y="5"/>
                </a:cxn>
                <a:cxn ang="0">
                  <a:pos x="402" y="18"/>
                </a:cxn>
                <a:cxn ang="0">
                  <a:pos x="415" y="36"/>
                </a:cxn>
                <a:cxn ang="0">
                  <a:pos x="420" y="59"/>
                </a:cxn>
                <a:cxn ang="0">
                  <a:pos x="420" y="294"/>
                </a:cxn>
                <a:cxn ang="0">
                  <a:pos x="415" y="317"/>
                </a:cxn>
                <a:cxn ang="0">
                  <a:pos x="402" y="336"/>
                </a:cxn>
                <a:cxn ang="0">
                  <a:pos x="384" y="349"/>
                </a:cxn>
                <a:cxn ang="0">
                  <a:pos x="361" y="353"/>
                </a:cxn>
                <a:cxn ang="0">
                  <a:pos x="58" y="353"/>
                </a:cxn>
                <a:cxn ang="0">
                  <a:pos x="36" y="349"/>
                </a:cxn>
                <a:cxn ang="0">
                  <a:pos x="17" y="336"/>
                </a:cxn>
                <a:cxn ang="0">
                  <a:pos x="4" y="317"/>
                </a:cxn>
                <a:cxn ang="0">
                  <a:pos x="0" y="294"/>
                </a:cxn>
                <a:cxn ang="0">
                  <a:pos x="0" y="59"/>
                </a:cxn>
              </a:cxnLst>
              <a:rect l="0" t="0" r="r" b="b"/>
              <a:pathLst>
                <a:path w="420" h="353">
                  <a:moveTo>
                    <a:pt x="0" y="59"/>
                  </a:moveTo>
                  <a:lnTo>
                    <a:pt x="4" y="36"/>
                  </a:lnTo>
                  <a:lnTo>
                    <a:pt x="17" y="18"/>
                  </a:lnTo>
                  <a:lnTo>
                    <a:pt x="36" y="5"/>
                  </a:lnTo>
                  <a:lnTo>
                    <a:pt x="58" y="0"/>
                  </a:lnTo>
                  <a:lnTo>
                    <a:pt x="361" y="0"/>
                  </a:lnTo>
                  <a:lnTo>
                    <a:pt x="384" y="5"/>
                  </a:lnTo>
                  <a:lnTo>
                    <a:pt x="402" y="18"/>
                  </a:lnTo>
                  <a:lnTo>
                    <a:pt x="415" y="36"/>
                  </a:lnTo>
                  <a:lnTo>
                    <a:pt x="420" y="59"/>
                  </a:lnTo>
                  <a:lnTo>
                    <a:pt x="420" y="294"/>
                  </a:lnTo>
                  <a:lnTo>
                    <a:pt x="415" y="317"/>
                  </a:lnTo>
                  <a:lnTo>
                    <a:pt x="402" y="336"/>
                  </a:lnTo>
                  <a:lnTo>
                    <a:pt x="384" y="349"/>
                  </a:lnTo>
                  <a:lnTo>
                    <a:pt x="361" y="353"/>
                  </a:lnTo>
                  <a:lnTo>
                    <a:pt x="58" y="353"/>
                  </a:lnTo>
                  <a:lnTo>
                    <a:pt x="36" y="349"/>
                  </a:lnTo>
                  <a:lnTo>
                    <a:pt x="17" y="336"/>
                  </a:lnTo>
                  <a:lnTo>
                    <a:pt x="4" y="317"/>
                  </a:lnTo>
                  <a:lnTo>
                    <a:pt x="0" y="294"/>
                  </a:lnTo>
                  <a:lnTo>
                    <a:pt x="0" y="59"/>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5842" name="Text Box 2"/>
            <p:cNvSpPr txBox="1">
              <a:spLocks noChangeArrowheads="1"/>
            </p:cNvSpPr>
            <p:nvPr/>
          </p:nvSpPr>
          <p:spPr bwMode="auto">
            <a:xfrm>
              <a:off x="8940" y="5697"/>
              <a:ext cx="18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pitchFamily="34" charset="0"/>
                  <a:ea typeface="Calibri" pitchFamily="34"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grpSp>
      <p:sp>
        <p:nvSpPr>
          <p:cNvPr id="35855" name="Rectangle 15"/>
          <p:cNvSpPr>
            <a:spLocks noChangeArrowheads="1"/>
          </p:cNvSpPr>
          <p:nvPr/>
        </p:nvSpPr>
        <p:spPr bwMode="auto">
          <a:xfrm rot="10800000" flipV="1">
            <a:off x="251520" y="1184210"/>
            <a:ext cx="4104456"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09575" algn="l"/>
              </a:tabLst>
            </a:pPr>
            <a:endParaRPr kumimoji="0" lang="en-US" sz="2600"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09575" algn="l"/>
              </a:tabLst>
            </a:pPr>
            <a:r>
              <a:rPr kumimoji="0" lang="en-US" sz="2600" b="0" i="0" u="none" strike="noStrike" cap="none" normalizeH="0" baseline="0" dirty="0">
                <a:ln>
                  <a:noFill/>
                </a:ln>
                <a:solidFill>
                  <a:schemeClr val="tx1"/>
                </a:solidFill>
                <a:effectLst/>
                <a:latin typeface="Arial" pitchFamily="34" charset="0"/>
                <a:ea typeface="Calibri" pitchFamily="34" charset="0"/>
                <a:cs typeface="Arial" pitchFamily="34" charset="0"/>
              </a:rPr>
              <a:t>BFR applied from day 3- day 14 post ACL surgery</a:t>
            </a:r>
          </a:p>
          <a:p>
            <a:pPr marL="0" marR="0" lvl="0" indent="0" algn="l" defTabSz="914400" rtl="0" eaLnBrk="0" fontAlgn="base" latinLnBrk="0" hangingPunct="0">
              <a:lnSpc>
                <a:spcPct val="100000"/>
              </a:lnSpc>
              <a:spcBef>
                <a:spcPct val="0"/>
              </a:spcBef>
              <a:spcAft>
                <a:spcPct val="0"/>
              </a:spcAft>
              <a:buClrTx/>
              <a:buSzTx/>
              <a:buFontTx/>
              <a:buNone/>
              <a:tabLst>
                <a:tab pos="409575" algn="l"/>
              </a:tabLst>
            </a:pP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09575" algn="l"/>
              </a:tabLst>
            </a:pPr>
            <a:r>
              <a:rPr kumimoji="0" lang="en-US" sz="2600" b="0" i="0" u="none" strike="noStrike" cap="none" normalizeH="0" baseline="0" dirty="0">
                <a:ln>
                  <a:noFill/>
                </a:ln>
                <a:solidFill>
                  <a:schemeClr val="tx1"/>
                </a:solidFill>
                <a:effectLst/>
                <a:latin typeface="Arial" pitchFamily="34" charset="0"/>
                <a:ea typeface="Calibri" pitchFamily="34" charset="0"/>
                <a:cs typeface="Arial" pitchFamily="34" charset="0"/>
              </a:rPr>
              <a:t>Pressure range from 200- 260 mmHg</a:t>
            </a:r>
          </a:p>
          <a:p>
            <a:pPr marL="0" marR="0" lvl="0" indent="0" algn="l" defTabSz="914400" rtl="0" eaLnBrk="0" fontAlgn="base" latinLnBrk="0" hangingPunct="0">
              <a:lnSpc>
                <a:spcPct val="100000"/>
              </a:lnSpc>
              <a:spcBef>
                <a:spcPct val="0"/>
              </a:spcBef>
              <a:spcAft>
                <a:spcPct val="0"/>
              </a:spcAft>
              <a:buClrTx/>
              <a:buSzTx/>
              <a:buFontTx/>
              <a:buChar char="•"/>
              <a:tabLst>
                <a:tab pos="409575" algn="l"/>
              </a:tabLst>
            </a:pP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tab pos="409575" algn="l"/>
              </a:tabLst>
            </a:pPr>
            <a:r>
              <a:rPr kumimoji="0" lang="en-US" sz="2200" b="0" i="0" u="none" strike="noStrike" cap="none" normalizeH="0" baseline="0" dirty="0">
                <a:ln>
                  <a:noFill/>
                </a:ln>
                <a:solidFill>
                  <a:schemeClr val="tx1"/>
                </a:solidFill>
                <a:effectLst/>
                <a:latin typeface="Arial" pitchFamily="34" charset="0"/>
                <a:ea typeface="Calibri" pitchFamily="34" charset="0"/>
                <a:cs typeface="Arial" pitchFamily="34" charset="0"/>
              </a:rPr>
              <a:t>9 cm wide cuff</a:t>
            </a:r>
          </a:p>
          <a:p>
            <a:pPr marL="457200" marR="0" lvl="1" indent="0" algn="l" defTabSz="914400" rtl="0" eaLnBrk="0" fontAlgn="base" latinLnBrk="0" hangingPunct="0">
              <a:lnSpc>
                <a:spcPct val="100000"/>
              </a:lnSpc>
              <a:spcBef>
                <a:spcPct val="0"/>
              </a:spcBef>
              <a:spcAft>
                <a:spcPct val="0"/>
              </a:spcAft>
              <a:buClrTx/>
              <a:buSzTx/>
              <a:buFontTx/>
              <a:buChar char="•"/>
              <a:tabLst>
                <a:tab pos="409575" algn="l"/>
              </a:tabLst>
            </a:pPr>
            <a:endParaRPr lang="en-US" sz="2200" dirty="0">
              <a:latin typeface="Arial"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tab pos="409575" algn="l"/>
              </a:tabLst>
            </a:pP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09575" algn="l"/>
              </a:tabLst>
            </a:pPr>
            <a:r>
              <a:rPr kumimoji="0" lang="en-US" sz="2600" b="0" i="0" u="none" strike="noStrike" cap="none" normalizeH="0" baseline="0" dirty="0">
                <a:ln>
                  <a:noFill/>
                </a:ln>
                <a:solidFill>
                  <a:schemeClr val="tx1"/>
                </a:solidFill>
                <a:effectLst/>
                <a:latin typeface="Arial" pitchFamily="34" charset="0"/>
                <a:ea typeface="Calibri" pitchFamily="34" charset="0"/>
                <a:cs typeface="Arial" pitchFamily="34" charset="0"/>
              </a:rPr>
              <a:t>5 minute inflation, 3 minute deflation completed 5 times (2x daily)</a:t>
            </a: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09575" algn="l"/>
              </a:tabLst>
            </a:pPr>
            <a:endParaRPr kumimoji="0" lang="da-DK" sz="1800" b="0" i="0" u="none" strike="noStrike" cap="none" normalizeH="0" baseline="0" dirty="0">
              <a:ln>
                <a:noFill/>
              </a:ln>
              <a:solidFill>
                <a:schemeClr val="tx1"/>
              </a:solidFill>
              <a:effectLst/>
              <a:latin typeface="Arial" pitchFamily="34" charset="0"/>
              <a:cs typeface="Arial" pitchFamily="34" charset="0"/>
            </a:endParaRPr>
          </a:p>
        </p:txBody>
      </p:sp>
      <p:sp>
        <p:nvSpPr>
          <p:cNvPr id="16" name="Tekstboks 15"/>
          <p:cNvSpPr txBox="1"/>
          <p:nvPr/>
        </p:nvSpPr>
        <p:spPr>
          <a:xfrm rot="16200000">
            <a:off x="3357737" y="2953543"/>
            <a:ext cx="2448272" cy="230832"/>
          </a:xfrm>
          <a:prstGeom prst="rect">
            <a:avLst/>
          </a:prstGeom>
          <a:noFill/>
        </p:spPr>
        <p:txBody>
          <a:bodyPr wrap="square" rtlCol="0">
            <a:spAutoFit/>
          </a:bodyPr>
          <a:lstStyle/>
          <a:p>
            <a:pPr algn="ctr"/>
            <a:r>
              <a:rPr lang="da-DK" sz="900" dirty="0"/>
              <a:t>CSA i %</a:t>
            </a:r>
          </a:p>
        </p:txBody>
      </p:sp>
      <p:sp>
        <p:nvSpPr>
          <p:cNvPr id="35856" name="Rectangle 16"/>
          <p:cNvSpPr>
            <a:spLocks noChangeArrowheads="1"/>
          </p:cNvSpPr>
          <p:nvPr/>
        </p:nvSpPr>
        <p:spPr bwMode="auto">
          <a:xfrm>
            <a:off x="4355976" y="6381328"/>
            <a:ext cx="457200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a-DK" sz="1200" b="0" i="0" u="none" strike="noStrike" cap="none" normalizeH="0" baseline="0" dirty="0" err="1">
                <a:ln>
                  <a:noFill/>
                </a:ln>
                <a:solidFill>
                  <a:schemeClr val="tx1"/>
                </a:solidFill>
                <a:effectLst/>
                <a:latin typeface="Arial" pitchFamily="34" charset="0"/>
                <a:ea typeface="Calibri" pitchFamily="34" charset="0"/>
                <a:cs typeface="Arial" pitchFamily="34" charset="0"/>
              </a:rPr>
              <a:t>Takarada</a:t>
            </a:r>
            <a:r>
              <a:rPr kumimoji="0" lang="da-DK" sz="1200" b="0" i="0" u="none" strike="noStrike" cap="none" normalizeH="0" baseline="0" dirty="0">
                <a:ln>
                  <a:noFill/>
                </a:ln>
                <a:solidFill>
                  <a:schemeClr val="tx1"/>
                </a:solidFill>
                <a:effectLst/>
                <a:latin typeface="Arial" pitchFamily="34" charset="0"/>
                <a:ea typeface="Calibri" pitchFamily="34" charset="0"/>
                <a:cs typeface="Arial" pitchFamily="34" charset="0"/>
              </a:rPr>
              <a:t> et al. 2000; Med </a:t>
            </a:r>
            <a:r>
              <a:rPr kumimoji="0" lang="da-DK" sz="1200" b="0" i="0" u="none" strike="noStrike" cap="none" normalizeH="0" baseline="0" dirty="0" err="1">
                <a:ln>
                  <a:noFill/>
                </a:ln>
                <a:solidFill>
                  <a:schemeClr val="tx1"/>
                </a:solidFill>
                <a:effectLst/>
                <a:latin typeface="Arial" pitchFamily="34" charset="0"/>
                <a:ea typeface="Calibri" pitchFamily="34" charset="0"/>
                <a:cs typeface="Arial" pitchFamily="34" charset="0"/>
              </a:rPr>
              <a:t>Sci</a:t>
            </a:r>
            <a:r>
              <a:rPr kumimoji="0" lang="da-DK" sz="1200" b="0" i="0" u="none" strike="noStrike" cap="none" normalizeH="0" baseline="0" dirty="0">
                <a:ln>
                  <a:noFill/>
                </a:ln>
                <a:solidFill>
                  <a:schemeClr val="tx1"/>
                </a:solidFill>
                <a:effectLst/>
                <a:latin typeface="Arial" pitchFamily="34" charset="0"/>
                <a:ea typeface="Calibri" pitchFamily="34" charset="0"/>
                <a:cs typeface="Arial" pitchFamily="34" charset="0"/>
              </a:rPr>
              <a:t> Sports </a:t>
            </a:r>
            <a:r>
              <a:rPr kumimoji="0" lang="da-DK" sz="1200" b="0" i="0" u="none" strike="noStrike" cap="none" normalizeH="0" baseline="0" dirty="0" err="1">
                <a:ln>
                  <a:noFill/>
                </a:ln>
                <a:solidFill>
                  <a:schemeClr val="tx1"/>
                </a:solidFill>
                <a:effectLst/>
                <a:latin typeface="Arial" pitchFamily="34" charset="0"/>
                <a:ea typeface="Calibri" pitchFamily="34" charset="0"/>
                <a:cs typeface="Arial" pitchFamily="34" charset="0"/>
              </a:rPr>
              <a:t>Exerc</a:t>
            </a:r>
            <a:endParaRPr kumimoji="0" lang="da-DK"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02127" y="476672"/>
            <a:ext cx="7739747" cy="707886"/>
          </a:xfrm>
          <a:prstGeom prst="rect">
            <a:avLst/>
          </a:prstGeom>
        </p:spPr>
        <p:txBody>
          <a:bodyPr wrap="none">
            <a:spAutoFit/>
          </a:bodyPr>
          <a:lstStyle/>
          <a:p>
            <a:r>
              <a:rPr lang="en-US" sz="4000" dirty="0"/>
              <a:t>BFR + Low Intensity Aerobic Exercise</a:t>
            </a:r>
            <a:endParaRPr lang="da-DK" sz="4000" dirty="0"/>
          </a:p>
        </p:txBody>
      </p:sp>
      <p:pic>
        <p:nvPicPr>
          <p:cNvPr id="3" name="image87.jpeg"/>
          <p:cNvPicPr/>
          <p:nvPr/>
        </p:nvPicPr>
        <p:blipFill>
          <a:blip r:embed="rId2" cstate="print"/>
          <a:stretch>
            <a:fillRect/>
          </a:stretch>
        </p:blipFill>
        <p:spPr>
          <a:xfrm>
            <a:off x="755576" y="1196752"/>
            <a:ext cx="3289111" cy="4503761"/>
          </a:xfrm>
          <a:prstGeom prst="rect">
            <a:avLst/>
          </a:prstGeom>
        </p:spPr>
      </p:pic>
      <p:pic>
        <p:nvPicPr>
          <p:cNvPr id="4" name="image88.jpeg"/>
          <p:cNvPicPr/>
          <p:nvPr/>
        </p:nvPicPr>
        <p:blipFill>
          <a:blip r:embed="rId3" cstate="print"/>
          <a:stretch>
            <a:fillRect/>
          </a:stretch>
        </p:blipFill>
        <p:spPr>
          <a:xfrm>
            <a:off x="4860032" y="1268760"/>
            <a:ext cx="3370997" cy="4490113"/>
          </a:xfrm>
          <a:prstGeom prst="rect">
            <a:avLst/>
          </a:prstGeom>
        </p:spPr>
      </p:pic>
      <p:sp>
        <p:nvSpPr>
          <p:cNvPr id="5" name="Rektangel 4"/>
          <p:cNvSpPr/>
          <p:nvPr/>
        </p:nvSpPr>
        <p:spPr>
          <a:xfrm>
            <a:off x="0" y="6550223"/>
            <a:ext cx="6516216" cy="307777"/>
          </a:xfrm>
          <a:prstGeom prst="rect">
            <a:avLst/>
          </a:prstGeom>
        </p:spPr>
        <p:txBody>
          <a:bodyPr wrap="square">
            <a:spAutoFit/>
          </a:bodyPr>
          <a:lstStyle/>
          <a:p>
            <a:r>
              <a:rPr lang="en-US" sz="1400" dirty="0"/>
              <a:t>Picture on left from Abe et al. 2006; J </a:t>
            </a:r>
            <a:r>
              <a:rPr lang="en-US" sz="1400" dirty="0" err="1"/>
              <a:t>Appl</a:t>
            </a:r>
            <a:r>
              <a:rPr lang="en-US" sz="1400" dirty="0"/>
              <a:t> </a:t>
            </a:r>
            <a:r>
              <a:rPr lang="en-US" sz="1400" dirty="0" err="1"/>
              <a:t>Physiol</a:t>
            </a:r>
            <a:endParaRPr lang="da-DK"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0" y="5733256"/>
            <a:ext cx="9144000" cy="923330"/>
          </a:xfrm>
          <a:prstGeom prst="rect">
            <a:avLst/>
          </a:prstGeom>
        </p:spPr>
        <p:txBody>
          <a:bodyPr wrap="square">
            <a:spAutoFit/>
          </a:bodyPr>
          <a:lstStyle/>
          <a:p>
            <a:r>
              <a:rPr lang="en-US" dirty="0"/>
              <a:t>MRI-measured thigh muscle cross-sectional area and muscle volume increased by 4-7%, and one repetition maximum and maximum isometric strength increased by 8-10% in the </a:t>
            </a:r>
            <a:r>
              <a:rPr lang="en-US" dirty="0" err="1"/>
              <a:t>Kaatsu</a:t>
            </a:r>
            <a:r>
              <a:rPr lang="en-US" dirty="0"/>
              <a:t>-walk group. </a:t>
            </a:r>
            <a:endParaRPr lang="da-DK" dirty="0"/>
          </a:p>
        </p:txBody>
      </p:sp>
      <p:sp>
        <p:nvSpPr>
          <p:cNvPr id="38008" name="Rectangle 12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a-DK"/>
          </a:p>
        </p:txBody>
      </p:sp>
      <p:grpSp>
        <p:nvGrpSpPr>
          <p:cNvPr id="37889" name="Group 1"/>
          <p:cNvGrpSpPr>
            <a:grpSpLocks/>
          </p:cNvGrpSpPr>
          <p:nvPr/>
        </p:nvGrpSpPr>
        <p:grpSpPr bwMode="auto">
          <a:xfrm>
            <a:off x="4900613" y="764704"/>
            <a:ext cx="4243387" cy="2674938"/>
            <a:chOff x="7433" y="1185"/>
            <a:chExt cx="6682" cy="4212"/>
          </a:xfrm>
        </p:grpSpPr>
        <p:pic>
          <p:nvPicPr>
            <p:cNvPr id="38007" name="Picture 119"/>
            <p:cNvPicPr>
              <a:picLocks noChangeAspect="1" noChangeArrowheads="1"/>
            </p:cNvPicPr>
            <p:nvPr/>
          </p:nvPicPr>
          <p:blipFill>
            <a:blip r:embed="rId2" cstate="print"/>
            <a:srcRect/>
            <a:stretch>
              <a:fillRect/>
            </a:stretch>
          </p:blipFill>
          <p:spPr bwMode="auto">
            <a:xfrm>
              <a:off x="8004" y="4816"/>
              <a:ext cx="221" cy="221"/>
            </a:xfrm>
            <a:prstGeom prst="rect">
              <a:avLst/>
            </a:prstGeom>
            <a:noFill/>
          </p:spPr>
        </p:pic>
        <p:sp>
          <p:nvSpPr>
            <p:cNvPr id="38006" name="Freeform 118"/>
            <p:cNvSpPr>
              <a:spLocks/>
            </p:cNvSpPr>
            <p:nvPr/>
          </p:nvSpPr>
          <p:spPr bwMode="auto">
            <a:xfrm>
              <a:off x="8078" y="4854"/>
              <a:ext cx="72" cy="72"/>
            </a:xfrm>
            <a:custGeom>
              <a:avLst/>
              <a:gdLst/>
              <a:ahLst/>
              <a:cxnLst>
                <a:cxn ang="0">
                  <a:pos x="36" y="0"/>
                </a:cxn>
                <a:cxn ang="0">
                  <a:pos x="22" y="3"/>
                </a:cxn>
                <a:cxn ang="0">
                  <a:pos x="11" y="11"/>
                </a:cxn>
                <a:cxn ang="0">
                  <a:pos x="3" y="22"/>
                </a:cxn>
                <a:cxn ang="0">
                  <a:pos x="0" y="36"/>
                </a:cxn>
                <a:cxn ang="0">
                  <a:pos x="3" y="50"/>
                </a:cxn>
                <a:cxn ang="0">
                  <a:pos x="11" y="62"/>
                </a:cxn>
                <a:cxn ang="0">
                  <a:pos x="22" y="70"/>
                </a:cxn>
                <a:cxn ang="0">
                  <a:pos x="36" y="72"/>
                </a:cxn>
                <a:cxn ang="0">
                  <a:pos x="50" y="70"/>
                </a:cxn>
                <a:cxn ang="0">
                  <a:pos x="62" y="62"/>
                </a:cxn>
                <a:cxn ang="0">
                  <a:pos x="70" y="50"/>
                </a:cxn>
                <a:cxn ang="0">
                  <a:pos x="72" y="36"/>
                </a:cxn>
                <a:cxn ang="0">
                  <a:pos x="70"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2"/>
                  </a:lnTo>
                  <a:lnTo>
                    <a:pt x="22" y="70"/>
                  </a:lnTo>
                  <a:lnTo>
                    <a:pt x="36" y="72"/>
                  </a:lnTo>
                  <a:lnTo>
                    <a:pt x="50" y="70"/>
                  </a:lnTo>
                  <a:lnTo>
                    <a:pt x="62" y="62"/>
                  </a:lnTo>
                  <a:lnTo>
                    <a:pt x="70" y="50"/>
                  </a:lnTo>
                  <a:lnTo>
                    <a:pt x="72" y="36"/>
                  </a:lnTo>
                  <a:lnTo>
                    <a:pt x="70" y="22"/>
                  </a:lnTo>
                  <a:lnTo>
                    <a:pt x="62"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8005" name="Freeform 117"/>
            <p:cNvSpPr>
              <a:spLocks/>
            </p:cNvSpPr>
            <p:nvPr/>
          </p:nvSpPr>
          <p:spPr bwMode="auto">
            <a:xfrm>
              <a:off x="8078" y="4854"/>
              <a:ext cx="72" cy="72"/>
            </a:xfrm>
            <a:custGeom>
              <a:avLst/>
              <a:gdLst/>
              <a:ahLst/>
              <a:cxnLst>
                <a:cxn ang="0">
                  <a:pos x="0" y="36"/>
                </a:cxn>
                <a:cxn ang="0">
                  <a:pos x="3" y="50"/>
                </a:cxn>
                <a:cxn ang="0">
                  <a:pos x="11" y="62"/>
                </a:cxn>
                <a:cxn ang="0">
                  <a:pos x="22" y="70"/>
                </a:cxn>
                <a:cxn ang="0">
                  <a:pos x="36" y="72"/>
                </a:cxn>
                <a:cxn ang="0">
                  <a:pos x="50" y="70"/>
                </a:cxn>
                <a:cxn ang="0">
                  <a:pos x="62" y="62"/>
                </a:cxn>
                <a:cxn ang="0">
                  <a:pos x="70" y="50"/>
                </a:cxn>
                <a:cxn ang="0">
                  <a:pos x="72" y="36"/>
                </a:cxn>
                <a:cxn ang="0">
                  <a:pos x="70"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2"/>
                  </a:lnTo>
                  <a:lnTo>
                    <a:pt x="22" y="70"/>
                  </a:lnTo>
                  <a:lnTo>
                    <a:pt x="36" y="72"/>
                  </a:lnTo>
                  <a:lnTo>
                    <a:pt x="50" y="70"/>
                  </a:lnTo>
                  <a:lnTo>
                    <a:pt x="62" y="62"/>
                  </a:lnTo>
                  <a:lnTo>
                    <a:pt x="70" y="50"/>
                  </a:lnTo>
                  <a:lnTo>
                    <a:pt x="72" y="36"/>
                  </a:lnTo>
                  <a:lnTo>
                    <a:pt x="70" y="22"/>
                  </a:lnTo>
                  <a:lnTo>
                    <a:pt x="62" y="11"/>
                  </a:lnTo>
                  <a:lnTo>
                    <a:pt x="50" y="3"/>
                  </a:lnTo>
                  <a:lnTo>
                    <a:pt x="36" y="0"/>
                  </a:lnTo>
                  <a:lnTo>
                    <a:pt x="22" y="3"/>
                  </a:lnTo>
                  <a:lnTo>
                    <a:pt x="11"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8004" name="Picture 116"/>
            <p:cNvPicPr>
              <a:picLocks noChangeAspect="1" noChangeArrowheads="1"/>
            </p:cNvPicPr>
            <p:nvPr/>
          </p:nvPicPr>
          <p:blipFill>
            <a:blip r:embed="rId2" cstate="print"/>
            <a:srcRect/>
            <a:stretch>
              <a:fillRect/>
            </a:stretch>
          </p:blipFill>
          <p:spPr bwMode="auto">
            <a:xfrm>
              <a:off x="8244" y="4756"/>
              <a:ext cx="221" cy="221"/>
            </a:xfrm>
            <a:prstGeom prst="rect">
              <a:avLst/>
            </a:prstGeom>
            <a:noFill/>
          </p:spPr>
        </p:pic>
        <p:sp>
          <p:nvSpPr>
            <p:cNvPr id="38003" name="Freeform 115"/>
            <p:cNvSpPr>
              <a:spLocks/>
            </p:cNvSpPr>
            <p:nvPr/>
          </p:nvSpPr>
          <p:spPr bwMode="auto">
            <a:xfrm>
              <a:off x="8318" y="4794"/>
              <a:ext cx="72" cy="72"/>
            </a:xfrm>
            <a:custGeom>
              <a:avLst/>
              <a:gdLst/>
              <a:ahLst/>
              <a:cxnLst>
                <a:cxn ang="0">
                  <a:pos x="36" y="0"/>
                </a:cxn>
                <a:cxn ang="0">
                  <a:pos x="22" y="3"/>
                </a:cxn>
                <a:cxn ang="0">
                  <a:pos x="11" y="11"/>
                </a:cxn>
                <a:cxn ang="0">
                  <a:pos x="3" y="22"/>
                </a:cxn>
                <a:cxn ang="0">
                  <a:pos x="0" y="36"/>
                </a:cxn>
                <a:cxn ang="0">
                  <a:pos x="3" y="50"/>
                </a:cxn>
                <a:cxn ang="0">
                  <a:pos x="11" y="62"/>
                </a:cxn>
                <a:cxn ang="0">
                  <a:pos x="22" y="70"/>
                </a:cxn>
                <a:cxn ang="0">
                  <a:pos x="36" y="72"/>
                </a:cxn>
                <a:cxn ang="0">
                  <a:pos x="50" y="70"/>
                </a:cxn>
                <a:cxn ang="0">
                  <a:pos x="62" y="62"/>
                </a:cxn>
                <a:cxn ang="0">
                  <a:pos x="70" y="50"/>
                </a:cxn>
                <a:cxn ang="0">
                  <a:pos x="72" y="36"/>
                </a:cxn>
                <a:cxn ang="0">
                  <a:pos x="70"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2"/>
                  </a:lnTo>
                  <a:lnTo>
                    <a:pt x="22" y="70"/>
                  </a:lnTo>
                  <a:lnTo>
                    <a:pt x="36" y="72"/>
                  </a:lnTo>
                  <a:lnTo>
                    <a:pt x="50" y="70"/>
                  </a:lnTo>
                  <a:lnTo>
                    <a:pt x="62" y="62"/>
                  </a:lnTo>
                  <a:lnTo>
                    <a:pt x="70" y="50"/>
                  </a:lnTo>
                  <a:lnTo>
                    <a:pt x="72" y="36"/>
                  </a:lnTo>
                  <a:lnTo>
                    <a:pt x="70" y="22"/>
                  </a:lnTo>
                  <a:lnTo>
                    <a:pt x="62"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8002" name="Freeform 114"/>
            <p:cNvSpPr>
              <a:spLocks/>
            </p:cNvSpPr>
            <p:nvPr/>
          </p:nvSpPr>
          <p:spPr bwMode="auto">
            <a:xfrm>
              <a:off x="8318" y="4794"/>
              <a:ext cx="72" cy="72"/>
            </a:xfrm>
            <a:custGeom>
              <a:avLst/>
              <a:gdLst/>
              <a:ahLst/>
              <a:cxnLst>
                <a:cxn ang="0">
                  <a:pos x="0" y="36"/>
                </a:cxn>
                <a:cxn ang="0">
                  <a:pos x="3" y="50"/>
                </a:cxn>
                <a:cxn ang="0">
                  <a:pos x="11" y="62"/>
                </a:cxn>
                <a:cxn ang="0">
                  <a:pos x="22" y="70"/>
                </a:cxn>
                <a:cxn ang="0">
                  <a:pos x="36" y="72"/>
                </a:cxn>
                <a:cxn ang="0">
                  <a:pos x="50" y="70"/>
                </a:cxn>
                <a:cxn ang="0">
                  <a:pos x="62" y="62"/>
                </a:cxn>
                <a:cxn ang="0">
                  <a:pos x="70" y="50"/>
                </a:cxn>
                <a:cxn ang="0">
                  <a:pos x="72" y="36"/>
                </a:cxn>
                <a:cxn ang="0">
                  <a:pos x="70"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2"/>
                  </a:lnTo>
                  <a:lnTo>
                    <a:pt x="22" y="70"/>
                  </a:lnTo>
                  <a:lnTo>
                    <a:pt x="36" y="72"/>
                  </a:lnTo>
                  <a:lnTo>
                    <a:pt x="50" y="70"/>
                  </a:lnTo>
                  <a:lnTo>
                    <a:pt x="62" y="62"/>
                  </a:lnTo>
                  <a:lnTo>
                    <a:pt x="70" y="50"/>
                  </a:lnTo>
                  <a:lnTo>
                    <a:pt x="72" y="36"/>
                  </a:lnTo>
                  <a:lnTo>
                    <a:pt x="70" y="22"/>
                  </a:lnTo>
                  <a:lnTo>
                    <a:pt x="62" y="11"/>
                  </a:lnTo>
                  <a:lnTo>
                    <a:pt x="50" y="3"/>
                  </a:lnTo>
                  <a:lnTo>
                    <a:pt x="36" y="0"/>
                  </a:lnTo>
                  <a:lnTo>
                    <a:pt x="22" y="3"/>
                  </a:lnTo>
                  <a:lnTo>
                    <a:pt x="11"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8001" name="Picture 113"/>
            <p:cNvPicPr>
              <a:picLocks noChangeAspect="1" noChangeArrowheads="1"/>
            </p:cNvPicPr>
            <p:nvPr/>
          </p:nvPicPr>
          <p:blipFill>
            <a:blip r:embed="rId2" cstate="print"/>
            <a:srcRect/>
            <a:stretch>
              <a:fillRect/>
            </a:stretch>
          </p:blipFill>
          <p:spPr bwMode="auto">
            <a:xfrm>
              <a:off x="8482" y="4514"/>
              <a:ext cx="221" cy="221"/>
            </a:xfrm>
            <a:prstGeom prst="rect">
              <a:avLst/>
            </a:prstGeom>
            <a:noFill/>
          </p:spPr>
        </p:pic>
        <p:sp>
          <p:nvSpPr>
            <p:cNvPr id="38000" name="Freeform 112"/>
            <p:cNvSpPr>
              <a:spLocks/>
            </p:cNvSpPr>
            <p:nvPr/>
          </p:nvSpPr>
          <p:spPr bwMode="auto">
            <a:xfrm>
              <a:off x="8556" y="4552"/>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1" y="61"/>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1" y="61"/>
                  </a:lnTo>
                  <a:lnTo>
                    <a:pt x="69" y="50"/>
                  </a:lnTo>
                  <a:lnTo>
                    <a:pt x="72" y="36"/>
                  </a:lnTo>
                  <a:lnTo>
                    <a:pt x="69" y="22"/>
                  </a:lnTo>
                  <a:lnTo>
                    <a:pt x="61"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99" name="Freeform 111"/>
            <p:cNvSpPr>
              <a:spLocks/>
            </p:cNvSpPr>
            <p:nvPr/>
          </p:nvSpPr>
          <p:spPr bwMode="auto">
            <a:xfrm>
              <a:off x="8556" y="4552"/>
              <a:ext cx="72" cy="72"/>
            </a:xfrm>
            <a:custGeom>
              <a:avLst/>
              <a:gdLst/>
              <a:ahLst/>
              <a:cxnLst>
                <a:cxn ang="0">
                  <a:pos x="0" y="36"/>
                </a:cxn>
                <a:cxn ang="0">
                  <a:pos x="3" y="50"/>
                </a:cxn>
                <a:cxn ang="0">
                  <a:pos x="11" y="61"/>
                </a:cxn>
                <a:cxn ang="0">
                  <a:pos x="22" y="69"/>
                </a:cxn>
                <a:cxn ang="0">
                  <a:pos x="36" y="72"/>
                </a:cxn>
                <a:cxn ang="0">
                  <a:pos x="50" y="69"/>
                </a:cxn>
                <a:cxn ang="0">
                  <a:pos x="61" y="61"/>
                </a:cxn>
                <a:cxn ang="0">
                  <a:pos x="69" y="50"/>
                </a:cxn>
                <a:cxn ang="0">
                  <a:pos x="72" y="36"/>
                </a:cxn>
                <a:cxn ang="0">
                  <a:pos x="69" y="22"/>
                </a:cxn>
                <a:cxn ang="0">
                  <a:pos x="61"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1" y="61"/>
                  </a:lnTo>
                  <a:lnTo>
                    <a:pt x="69" y="50"/>
                  </a:lnTo>
                  <a:lnTo>
                    <a:pt x="72" y="36"/>
                  </a:lnTo>
                  <a:lnTo>
                    <a:pt x="69" y="22"/>
                  </a:lnTo>
                  <a:lnTo>
                    <a:pt x="61" y="11"/>
                  </a:lnTo>
                  <a:lnTo>
                    <a:pt x="50" y="3"/>
                  </a:lnTo>
                  <a:lnTo>
                    <a:pt x="36" y="0"/>
                  </a:lnTo>
                  <a:lnTo>
                    <a:pt x="22" y="3"/>
                  </a:lnTo>
                  <a:lnTo>
                    <a:pt x="11"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98" name="Picture 110"/>
            <p:cNvPicPr>
              <a:picLocks noChangeAspect="1" noChangeArrowheads="1"/>
            </p:cNvPicPr>
            <p:nvPr/>
          </p:nvPicPr>
          <p:blipFill>
            <a:blip r:embed="rId2" cstate="print"/>
            <a:srcRect/>
            <a:stretch>
              <a:fillRect/>
            </a:stretch>
          </p:blipFill>
          <p:spPr bwMode="auto">
            <a:xfrm>
              <a:off x="8734" y="4394"/>
              <a:ext cx="221" cy="221"/>
            </a:xfrm>
            <a:prstGeom prst="rect">
              <a:avLst/>
            </a:prstGeom>
            <a:noFill/>
          </p:spPr>
        </p:pic>
        <p:sp>
          <p:nvSpPr>
            <p:cNvPr id="37997" name="Freeform 109"/>
            <p:cNvSpPr>
              <a:spLocks/>
            </p:cNvSpPr>
            <p:nvPr/>
          </p:nvSpPr>
          <p:spPr bwMode="auto">
            <a:xfrm>
              <a:off x="8808" y="4432"/>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1" y="61"/>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1" y="61"/>
                  </a:lnTo>
                  <a:lnTo>
                    <a:pt x="69" y="50"/>
                  </a:lnTo>
                  <a:lnTo>
                    <a:pt x="72" y="36"/>
                  </a:lnTo>
                  <a:lnTo>
                    <a:pt x="69" y="22"/>
                  </a:lnTo>
                  <a:lnTo>
                    <a:pt x="61"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96" name="Freeform 108"/>
            <p:cNvSpPr>
              <a:spLocks/>
            </p:cNvSpPr>
            <p:nvPr/>
          </p:nvSpPr>
          <p:spPr bwMode="auto">
            <a:xfrm>
              <a:off x="8808" y="4432"/>
              <a:ext cx="72" cy="72"/>
            </a:xfrm>
            <a:custGeom>
              <a:avLst/>
              <a:gdLst/>
              <a:ahLst/>
              <a:cxnLst>
                <a:cxn ang="0">
                  <a:pos x="0" y="36"/>
                </a:cxn>
                <a:cxn ang="0">
                  <a:pos x="3" y="50"/>
                </a:cxn>
                <a:cxn ang="0">
                  <a:pos x="11" y="61"/>
                </a:cxn>
                <a:cxn ang="0">
                  <a:pos x="22" y="69"/>
                </a:cxn>
                <a:cxn ang="0">
                  <a:pos x="36" y="72"/>
                </a:cxn>
                <a:cxn ang="0">
                  <a:pos x="50" y="69"/>
                </a:cxn>
                <a:cxn ang="0">
                  <a:pos x="61" y="61"/>
                </a:cxn>
                <a:cxn ang="0">
                  <a:pos x="69" y="50"/>
                </a:cxn>
                <a:cxn ang="0">
                  <a:pos x="72" y="36"/>
                </a:cxn>
                <a:cxn ang="0">
                  <a:pos x="69" y="22"/>
                </a:cxn>
                <a:cxn ang="0">
                  <a:pos x="61"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1" y="61"/>
                  </a:lnTo>
                  <a:lnTo>
                    <a:pt x="69" y="50"/>
                  </a:lnTo>
                  <a:lnTo>
                    <a:pt x="72" y="36"/>
                  </a:lnTo>
                  <a:lnTo>
                    <a:pt x="69" y="22"/>
                  </a:lnTo>
                  <a:lnTo>
                    <a:pt x="61" y="11"/>
                  </a:lnTo>
                  <a:lnTo>
                    <a:pt x="50" y="3"/>
                  </a:lnTo>
                  <a:lnTo>
                    <a:pt x="36" y="0"/>
                  </a:lnTo>
                  <a:lnTo>
                    <a:pt x="22" y="3"/>
                  </a:lnTo>
                  <a:lnTo>
                    <a:pt x="11"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95" name="Picture 107"/>
            <p:cNvPicPr>
              <a:picLocks noChangeAspect="1" noChangeArrowheads="1"/>
            </p:cNvPicPr>
            <p:nvPr/>
          </p:nvPicPr>
          <p:blipFill>
            <a:blip r:embed="rId2" cstate="print"/>
            <a:srcRect/>
            <a:stretch>
              <a:fillRect/>
            </a:stretch>
          </p:blipFill>
          <p:spPr bwMode="auto">
            <a:xfrm>
              <a:off x="8976" y="4178"/>
              <a:ext cx="221" cy="221"/>
            </a:xfrm>
            <a:prstGeom prst="rect">
              <a:avLst/>
            </a:prstGeom>
            <a:noFill/>
          </p:spPr>
        </p:pic>
        <p:sp>
          <p:nvSpPr>
            <p:cNvPr id="37994" name="Freeform 106"/>
            <p:cNvSpPr>
              <a:spLocks/>
            </p:cNvSpPr>
            <p:nvPr/>
          </p:nvSpPr>
          <p:spPr bwMode="auto">
            <a:xfrm>
              <a:off x="9050" y="4216"/>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93" name="Freeform 105"/>
            <p:cNvSpPr>
              <a:spLocks/>
            </p:cNvSpPr>
            <p:nvPr/>
          </p:nvSpPr>
          <p:spPr bwMode="auto">
            <a:xfrm>
              <a:off x="9050" y="4216"/>
              <a:ext cx="72" cy="72"/>
            </a:xfrm>
            <a:custGeom>
              <a:avLst/>
              <a:gdLst/>
              <a:ahLst/>
              <a:cxnLst>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lnTo>
                    <a:pt x="22" y="3"/>
                  </a:lnTo>
                  <a:lnTo>
                    <a:pt x="11"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92" name="Picture 104"/>
            <p:cNvPicPr>
              <a:picLocks noChangeAspect="1" noChangeArrowheads="1"/>
            </p:cNvPicPr>
            <p:nvPr/>
          </p:nvPicPr>
          <p:blipFill>
            <a:blip r:embed="rId2" cstate="print"/>
            <a:srcRect/>
            <a:stretch>
              <a:fillRect/>
            </a:stretch>
          </p:blipFill>
          <p:spPr bwMode="auto">
            <a:xfrm>
              <a:off x="9223" y="4125"/>
              <a:ext cx="221" cy="221"/>
            </a:xfrm>
            <a:prstGeom prst="rect">
              <a:avLst/>
            </a:prstGeom>
            <a:noFill/>
          </p:spPr>
        </p:pic>
        <p:sp>
          <p:nvSpPr>
            <p:cNvPr id="37991" name="Freeform 103"/>
            <p:cNvSpPr>
              <a:spLocks/>
            </p:cNvSpPr>
            <p:nvPr/>
          </p:nvSpPr>
          <p:spPr bwMode="auto">
            <a:xfrm>
              <a:off x="9298" y="4163"/>
              <a:ext cx="72" cy="72"/>
            </a:xfrm>
            <a:custGeom>
              <a:avLst/>
              <a:gdLst/>
              <a:ahLst/>
              <a:cxnLst>
                <a:cxn ang="0">
                  <a:pos x="36" y="0"/>
                </a:cxn>
                <a:cxn ang="0">
                  <a:pos x="22" y="3"/>
                </a:cxn>
                <a:cxn ang="0">
                  <a:pos x="10" y="11"/>
                </a:cxn>
                <a:cxn ang="0">
                  <a:pos x="2" y="22"/>
                </a:cxn>
                <a:cxn ang="0">
                  <a:pos x="0" y="36"/>
                </a:cxn>
                <a:cxn ang="0">
                  <a:pos x="2" y="50"/>
                </a:cxn>
                <a:cxn ang="0">
                  <a:pos x="10" y="62"/>
                </a:cxn>
                <a:cxn ang="0">
                  <a:pos x="22" y="69"/>
                </a:cxn>
                <a:cxn ang="0">
                  <a:pos x="36" y="72"/>
                </a:cxn>
                <a:cxn ang="0">
                  <a:pos x="50" y="69"/>
                </a:cxn>
                <a:cxn ang="0">
                  <a:pos x="61" y="62"/>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0" y="11"/>
                  </a:lnTo>
                  <a:lnTo>
                    <a:pt x="2" y="22"/>
                  </a:lnTo>
                  <a:lnTo>
                    <a:pt x="0" y="36"/>
                  </a:lnTo>
                  <a:lnTo>
                    <a:pt x="2" y="50"/>
                  </a:lnTo>
                  <a:lnTo>
                    <a:pt x="10" y="62"/>
                  </a:lnTo>
                  <a:lnTo>
                    <a:pt x="22" y="69"/>
                  </a:lnTo>
                  <a:lnTo>
                    <a:pt x="36" y="72"/>
                  </a:lnTo>
                  <a:lnTo>
                    <a:pt x="50" y="69"/>
                  </a:lnTo>
                  <a:lnTo>
                    <a:pt x="61" y="62"/>
                  </a:lnTo>
                  <a:lnTo>
                    <a:pt x="69" y="50"/>
                  </a:lnTo>
                  <a:lnTo>
                    <a:pt x="72" y="36"/>
                  </a:lnTo>
                  <a:lnTo>
                    <a:pt x="69" y="22"/>
                  </a:lnTo>
                  <a:lnTo>
                    <a:pt x="61"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90" name="Freeform 102"/>
            <p:cNvSpPr>
              <a:spLocks/>
            </p:cNvSpPr>
            <p:nvPr/>
          </p:nvSpPr>
          <p:spPr bwMode="auto">
            <a:xfrm>
              <a:off x="9298" y="4163"/>
              <a:ext cx="72" cy="72"/>
            </a:xfrm>
            <a:custGeom>
              <a:avLst/>
              <a:gdLst/>
              <a:ahLst/>
              <a:cxnLst>
                <a:cxn ang="0">
                  <a:pos x="0" y="36"/>
                </a:cxn>
                <a:cxn ang="0">
                  <a:pos x="2" y="50"/>
                </a:cxn>
                <a:cxn ang="0">
                  <a:pos x="10" y="62"/>
                </a:cxn>
                <a:cxn ang="0">
                  <a:pos x="22" y="69"/>
                </a:cxn>
                <a:cxn ang="0">
                  <a:pos x="36" y="72"/>
                </a:cxn>
                <a:cxn ang="0">
                  <a:pos x="50" y="69"/>
                </a:cxn>
                <a:cxn ang="0">
                  <a:pos x="61" y="62"/>
                </a:cxn>
                <a:cxn ang="0">
                  <a:pos x="69" y="50"/>
                </a:cxn>
                <a:cxn ang="0">
                  <a:pos x="72" y="36"/>
                </a:cxn>
                <a:cxn ang="0">
                  <a:pos x="69" y="22"/>
                </a:cxn>
                <a:cxn ang="0">
                  <a:pos x="61" y="11"/>
                </a:cxn>
                <a:cxn ang="0">
                  <a:pos x="50" y="3"/>
                </a:cxn>
                <a:cxn ang="0">
                  <a:pos x="36" y="0"/>
                </a:cxn>
                <a:cxn ang="0">
                  <a:pos x="22" y="3"/>
                </a:cxn>
                <a:cxn ang="0">
                  <a:pos x="10" y="11"/>
                </a:cxn>
                <a:cxn ang="0">
                  <a:pos x="2" y="22"/>
                </a:cxn>
                <a:cxn ang="0">
                  <a:pos x="0" y="36"/>
                </a:cxn>
              </a:cxnLst>
              <a:rect l="0" t="0" r="r" b="b"/>
              <a:pathLst>
                <a:path w="72" h="72">
                  <a:moveTo>
                    <a:pt x="0" y="36"/>
                  </a:moveTo>
                  <a:lnTo>
                    <a:pt x="2" y="50"/>
                  </a:lnTo>
                  <a:lnTo>
                    <a:pt x="10" y="62"/>
                  </a:lnTo>
                  <a:lnTo>
                    <a:pt x="22" y="69"/>
                  </a:lnTo>
                  <a:lnTo>
                    <a:pt x="36" y="72"/>
                  </a:lnTo>
                  <a:lnTo>
                    <a:pt x="50" y="69"/>
                  </a:lnTo>
                  <a:lnTo>
                    <a:pt x="61" y="62"/>
                  </a:lnTo>
                  <a:lnTo>
                    <a:pt x="69" y="50"/>
                  </a:lnTo>
                  <a:lnTo>
                    <a:pt x="72" y="36"/>
                  </a:lnTo>
                  <a:lnTo>
                    <a:pt x="69" y="22"/>
                  </a:lnTo>
                  <a:lnTo>
                    <a:pt x="61" y="11"/>
                  </a:lnTo>
                  <a:lnTo>
                    <a:pt x="50" y="3"/>
                  </a:lnTo>
                  <a:lnTo>
                    <a:pt x="36" y="0"/>
                  </a:lnTo>
                  <a:lnTo>
                    <a:pt x="22" y="3"/>
                  </a:lnTo>
                  <a:lnTo>
                    <a:pt x="10" y="11"/>
                  </a:lnTo>
                  <a:lnTo>
                    <a:pt x="2"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89" name="Picture 101"/>
            <p:cNvPicPr>
              <a:picLocks noChangeAspect="1" noChangeArrowheads="1"/>
            </p:cNvPicPr>
            <p:nvPr/>
          </p:nvPicPr>
          <p:blipFill>
            <a:blip r:embed="rId2" cstate="print"/>
            <a:srcRect/>
            <a:stretch>
              <a:fillRect/>
            </a:stretch>
          </p:blipFill>
          <p:spPr bwMode="auto">
            <a:xfrm>
              <a:off x="9478" y="4226"/>
              <a:ext cx="221" cy="221"/>
            </a:xfrm>
            <a:prstGeom prst="rect">
              <a:avLst/>
            </a:prstGeom>
            <a:noFill/>
          </p:spPr>
        </p:pic>
        <p:sp>
          <p:nvSpPr>
            <p:cNvPr id="37988" name="Freeform 100"/>
            <p:cNvSpPr>
              <a:spLocks/>
            </p:cNvSpPr>
            <p:nvPr/>
          </p:nvSpPr>
          <p:spPr bwMode="auto">
            <a:xfrm>
              <a:off x="9552" y="4264"/>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1" y="61"/>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1" y="61"/>
                  </a:lnTo>
                  <a:lnTo>
                    <a:pt x="69" y="50"/>
                  </a:lnTo>
                  <a:lnTo>
                    <a:pt x="72" y="36"/>
                  </a:lnTo>
                  <a:lnTo>
                    <a:pt x="69" y="22"/>
                  </a:lnTo>
                  <a:lnTo>
                    <a:pt x="61"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87" name="Freeform 99"/>
            <p:cNvSpPr>
              <a:spLocks/>
            </p:cNvSpPr>
            <p:nvPr/>
          </p:nvSpPr>
          <p:spPr bwMode="auto">
            <a:xfrm>
              <a:off x="9552" y="4264"/>
              <a:ext cx="72" cy="72"/>
            </a:xfrm>
            <a:custGeom>
              <a:avLst/>
              <a:gdLst/>
              <a:ahLst/>
              <a:cxnLst>
                <a:cxn ang="0">
                  <a:pos x="0" y="36"/>
                </a:cxn>
                <a:cxn ang="0">
                  <a:pos x="3" y="50"/>
                </a:cxn>
                <a:cxn ang="0">
                  <a:pos x="11" y="61"/>
                </a:cxn>
                <a:cxn ang="0">
                  <a:pos x="22" y="69"/>
                </a:cxn>
                <a:cxn ang="0">
                  <a:pos x="36" y="72"/>
                </a:cxn>
                <a:cxn ang="0">
                  <a:pos x="50" y="69"/>
                </a:cxn>
                <a:cxn ang="0">
                  <a:pos x="61" y="61"/>
                </a:cxn>
                <a:cxn ang="0">
                  <a:pos x="69" y="50"/>
                </a:cxn>
                <a:cxn ang="0">
                  <a:pos x="72" y="36"/>
                </a:cxn>
                <a:cxn ang="0">
                  <a:pos x="69" y="22"/>
                </a:cxn>
                <a:cxn ang="0">
                  <a:pos x="61"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1" y="61"/>
                  </a:lnTo>
                  <a:lnTo>
                    <a:pt x="69" y="50"/>
                  </a:lnTo>
                  <a:lnTo>
                    <a:pt x="72" y="36"/>
                  </a:lnTo>
                  <a:lnTo>
                    <a:pt x="69" y="22"/>
                  </a:lnTo>
                  <a:lnTo>
                    <a:pt x="61" y="11"/>
                  </a:lnTo>
                  <a:lnTo>
                    <a:pt x="50" y="3"/>
                  </a:lnTo>
                  <a:lnTo>
                    <a:pt x="36" y="0"/>
                  </a:lnTo>
                  <a:lnTo>
                    <a:pt x="22" y="3"/>
                  </a:lnTo>
                  <a:lnTo>
                    <a:pt x="11"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86" name="Picture 98"/>
            <p:cNvPicPr>
              <a:picLocks noChangeAspect="1" noChangeArrowheads="1"/>
            </p:cNvPicPr>
            <p:nvPr/>
          </p:nvPicPr>
          <p:blipFill>
            <a:blip r:embed="rId2" cstate="print"/>
            <a:srcRect/>
            <a:stretch>
              <a:fillRect/>
            </a:stretch>
          </p:blipFill>
          <p:spPr bwMode="auto">
            <a:xfrm>
              <a:off x="8244" y="4838"/>
              <a:ext cx="221" cy="221"/>
            </a:xfrm>
            <a:prstGeom prst="rect">
              <a:avLst/>
            </a:prstGeom>
            <a:noFill/>
          </p:spPr>
        </p:pic>
        <p:sp>
          <p:nvSpPr>
            <p:cNvPr id="37985" name="Freeform 97"/>
            <p:cNvSpPr>
              <a:spLocks/>
            </p:cNvSpPr>
            <p:nvPr/>
          </p:nvSpPr>
          <p:spPr bwMode="auto">
            <a:xfrm>
              <a:off x="8318" y="4876"/>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84" name="Freeform 96"/>
            <p:cNvSpPr>
              <a:spLocks/>
            </p:cNvSpPr>
            <p:nvPr/>
          </p:nvSpPr>
          <p:spPr bwMode="auto">
            <a:xfrm>
              <a:off x="8318" y="4876"/>
              <a:ext cx="72" cy="72"/>
            </a:xfrm>
            <a:custGeom>
              <a:avLst/>
              <a:gdLst/>
              <a:ahLst/>
              <a:cxnLst>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lnTo>
                    <a:pt x="22" y="3"/>
                  </a:lnTo>
                  <a:lnTo>
                    <a:pt x="11" y="11"/>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83" name="Picture 95"/>
            <p:cNvPicPr>
              <a:picLocks noChangeAspect="1" noChangeArrowheads="1"/>
            </p:cNvPicPr>
            <p:nvPr/>
          </p:nvPicPr>
          <p:blipFill>
            <a:blip r:embed="rId2" cstate="print"/>
            <a:srcRect/>
            <a:stretch>
              <a:fillRect/>
            </a:stretch>
          </p:blipFill>
          <p:spPr bwMode="auto">
            <a:xfrm>
              <a:off x="8489" y="4854"/>
              <a:ext cx="221" cy="221"/>
            </a:xfrm>
            <a:prstGeom prst="rect">
              <a:avLst/>
            </a:prstGeom>
            <a:noFill/>
          </p:spPr>
        </p:pic>
        <p:sp>
          <p:nvSpPr>
            <p:cNvPr id="37982" name="Freeform 94"/>
            <p:cNvSpPr>
              <a:spLocks/>
            </p:cNvSpPr>
            <p:nvPr/>
          </p:nvSpPr>
          <p:spPr bwMode="auto">
            <a:xfrm>
              <a:off x="8563" y="4893"/>
              <a:ext cx="72" cy="72"/>
            </a:xfrm>
            <a:custGeom>
              <a:avLst/>
              <a:gdLst/>
              <a:ahLst/>
              <a:cxnLst>
                <a:cxn ang="0">
                  <a:pos x="36" y="0"/>
                </a:cxn>
                <a:cxn ang="0">
                  <a:pos x="22" y="3"/>
                </a:cxn>
                <a:cxn ang="0">
                  <a:pos x="11" y="10"/>
                </a:cxn>
                <a:cxn ang="0">
                  <a:pos x="3" y="22"/>
                </a:cxn>
                <a:cxn ang="0">
                  <a:pos x="0" y="36"/>
                </a:cxn>
                <a:cxn ang="0">
                  <a:pos x="3" y="50"/>
                </a:cxn>
                <a:cxn ang="0">
                  <a:pos x="11" y="61"/>
                </a:cxn>
                <a:cxn ang="0">
                  <a:pos x="22" y="69"/>
                </a:cxn>
                <a:cxn ang="0">
                  <a:pos x="36" y="72"/>
                </a:cxn>
                <a:cxn ang="0">
                  <a:pos x="50" y="69"/>
                </a:cxn>
                <a:cxn ang="0">
                  <a:pos x="62" y="61"/>
                </a:cxn>
                <a:cxn ang="0">
                  <a:pos x="69" y="50"/>
                </a:cxn>
                <a:cxn ang="0">
                  <a:pos x="72" y="36"/>
                </a:cxn>
                <a:cxn ang="0">
                  <a:pos x="69" y="22"/>
                </a:cxn>
                <a:cxn ang="0">
                  <a:pos x="62" y="10"/>
                </a:cxn>
                <a:cxn ang="0">
                  <a:pos x="50" y="3"/>
                </a:cxn>
                <a:cxn ang="0">
                  <a:pos x="36" y="0"/>
                </a:cxn>
              </a:cxnLst>
              <a:rect l="0" t="0" r="r" b="b"/>
              <a:pathLst>
                <a:path w="72" h="72">
                  <a:moveTo>
                    <a:pt x="36" y="0"/>
                  </a:moveTo>
                  <a:lnTo>
                    <a:pt x="22" y="3"/>
                  </a:lnTo>
                  <a:lnTo>
                    <a:pt x="11" y="10"/>
                  </a:lnTo>
                  <a:lnTo>
                    <a:pt x="3" y="22"/>
                  </a:lnTo>
                  <a:lnTo>
                    <a:pt x="0" y="36"/>
                  </a:lnTo>
                  <a:lnTo>
                    <a:pt x="3" y="50"/>
                  </a:lnTo>
                  <a:lnTo>
                    <a:pt x="11" y="61"/>
                  </a:lnTo>
                  <a:lnTo>
                    <a:pt x="22" y="69"/>
                  </a:lnTo>
                  <a:lnTo>
                    <a:pt x="36" y="72"/>
                  </a:lnTo>
                  <a:lnTo>
                    <a:pt x="50" y="69"/>
                  </a:lnTo>
                  <a:lnTo>
                    <a:pt x="62" y="61"/>
                  </a:lnTo>
                  <a:lnTo>
                    <a:pt x="69" y="50"/>
                  </a:lnTo>
                  <a:lnTo>
                    <a:pt x="72" y="36"/>
                  </a:lnTo>
                  <a:lnTo>
                    <a:pt x="69" y="22"/>
                  </a:lnTo>
                  <a:lnTo>
                    <a:pt x="62" y="10"/>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81" name="Freeform 93"/>
            <p:cNvSpPr>
              <a:spLocks/>
            </p:cNvSpPr>
            <p:nvPr/>
          </p:nvSpPr>
          <p:spPr bwMode="auto">
            <a:xfrm>
              <a:off x="8563" y="4893"/>
              <a:ext cx="72" cy="72"/>
            </a:xfrm>
            <a:custGeom>
              <a:avLst/>
              <a:gdLst/>
              <a:ahLst/>
              <a:cxnLst>
                <a:cxn ang="0">
                  <a:pos x="0" y="36"/>
                </a:cxn>
                <a:cxn ang="0">
                  <a:pos x="3" y="50"/>
                </a:cxn>
                <a:cxn ang="0">
                  <a:pos x="11" y="61"/>
                </a:cxn>
                <a:cxn ang="0">
                  <a:pos x="22" y="69"/>
                </a:cxn>
                <a:cxn ang="0">
                  <a:pos x="36" y="72"/>
                </a:cxn>
                <a:cxn ang="0">
                  <a:pos x="50" y="69"/>
                </a:cxn>
                <a:cxn ang="0">
                  <a:pos x="62" y="61"/>
                </a:cxn>
                <a:cxn ang="0">
                  <a:pos x="69" y="50"/>
                </a:cxn>
                <a:cxn ang="0">
                  <a:pos x="72" y="36"/>
                </a:cxn>
                <a:cxn ang="0">
                  <a:pos x="69" y="22"/>
                </a:cxn>
                <a:cxn ang="0">
                  <a:pos x="62" y="10"/>
                </a:cxn>
                <a:cxn ang="0">
                  <a:pos x="50" y="3"/>
                </a:cxn>
                <a:cxn ang="0">
                  <a:pos x="36" y="0"/>
                </a:cxn>
                <a:cxn ang="0">
                  <a:pos x="22" y="3"/>
                </a:cxn>
                <a:cxn ang="0">
                  <a:pos x="11" y="10"/>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69" y="50"/>
                  </a:lnTo>
                  <a:lnTo>
                    <a:pt x="72" y="36"/>
                  </a:lnTo>
                  <a:lnTo>
                    <a:pt x="69" y="22"/>
                  </a:lnTo>
                  <a:lnTo>
                    <a:pt x="62" y="10"/>
                  </a:lnTo>
                  <a:lnTo>
                    <a:pt x="50" y="3"/>
                  </a:lnTo>
                  <a:lnTo>
                    <a:pt x="36" y="0"/>
                  </a:lnTo>
                  <a:lnTo>
                    <a:pt x="22" y="3"/>
                  </a:lnTo>
                  <a:lnTo>
                    <a:pt x="11" y="10"/>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80" name="Picture 92"/>
            <p:cNvPicPr>
              <a:picLocks noChangeAspect="1" noChangeArrowheads="1"/>
            </p:cNvPicPr>
            <p:nvPr/>
          </p:nvPicPr>
          <p:blipFill>
            <a:blip r:embed="rId2" cstate="print"/>
            <a:srcRect/>
            <a:stretch>
              <a:fillRect/>
            </a:stretch>
          </p:blipFill>
          <p:spPr bwMode="auto">
            <a:xfrm>
              <a:off x="8736" y="4878"/>
              <a:ext cx="221" cy="221"/>
            </a:xfrm>
            <a:prstGeom prst="rect">
              <a:avLst/>
            </a:prstGeom>
            <a:noFill/>
          </p:spPr>
        </p:pic>
        <p:sp>
          <p:nvSpPr>
            <p:cNvPr id="37979" name="Freeform 91"/>
            <p:cNvSpPr>
              <a:spLocks/>
            </p:cNvSpPr>
            <p:nvPr/>
          </p:nvSpPr>
          <p:spPr bwMode="auto">
            <a:xfrm>
              <a:off x="8810" y="4917"/>
              <a:ext cx="72" cy="72"/>
            </a:xfrm>
            <a:custGeom>
              <a:avLst/>
              <a:gdLst/>
              <a:ahLst/>
              <a:cxnLst>
                <a:cxn ang="0">
                  <a:pos x="36" y="0"/>
                </a:cxn>
                <a:cxn ang="0">
                  <a:pos x="22" y="3"/>
                </a:cxn>
                <a:cxn ang="0">
                  <a:pos x="11" y="10"/>
                </a:cxn>
                <a:cxn ang="0">
                  <a:pos x="3" y="22"/>
                </a:cxn>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0"/>
                </a:cxn>
                <a:cxn ang="0">
                  <a:pos x="50" y="3"/>
                </a:cxn>
                <a:cxn ang="0">
                  <a:pos x="36" y="0"/>
                </a:cxn>
              </a:cxnLst>
              <a:rect l="0" t="0" r="r" b="b"/>
              <a:pathLst>
                <a:path w="72" h="72">
                  <a:moveTo>
                    <a:pt x="36" y="0"/>
                  </a:moveTo>
                  <a:lnTo>
                    <a:pt x="22" y="3"/>
                  </a:lnTo>
                  <a:lnTo>
                    <a:pt x="11" y="10"/>
                  </a:lnTo>
                  <a:lnTo>
                    <a:pt x="3" y="22"/>
                  </a:lnTo>
                  <a:lnTo>
                    <a:pt x="0" y="36"/>
                  </a:lnTo>
                  <a:lnTo>
                    <a:pt x="3" y="50"/>
                  </a:lnTo>
                  <a:lnTo>
                    <a:pt x="11" y="61"/>
                  </a:lnTo>
                  <a:lnTo>
                    <a:pt x="22" y="69"/>
                  </a:lnTo>
                  <a:lnTo>
                    <a:pt x="36" y="72"/>
                  </a:lnTo>
                  <a:lnTo>
                    <a:pt x="50" y="69"/>
                  </a:lnTo>
                  <a:lnTo>
                    <a:pt x="62" y="61"/>
                  </a:lnTo>
                  <a:lnTo>
                    <a:pt x="70" y="50"/>
                  </a:lnTo>
                  <a:lnTo>
                    <a:pt x="72" y="36"/>
                  </a:lnTo>
                  <a:lnTo>
                    <a:pt x="70" y="22"/>
                  </a:lnTo>
                  <a:lnTo>
                    <a:pt x="62" y="10"/>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78" name="Freeform 90"/>
            <p:cNvSpPr>
              <a:spLocks/>
            </p:cNvSpPr>
            <p:nvPr/>
          </p:nvSpPr>
          <p:spPr bwMode="auto">
            <a:xfrm>
              <a:off x="8810" y="4917"/>
              <a:ext cx="72" cy="72"/>
            </a:xfrm>
            <a:custGeom>
              <a:avLst/>
              <a:gdLst/>
              <a:ahLst/>
              <a:cxnLst>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0"/>
                </a:cxn>
                <a:cxn ang="0">
                  <a:pos x="50" y="3"/>
                </a:cxn>
                <a:cxn ang="0">
                  <a:pos x="36" y="0"/>
                </a:cxn>
                <a:cxn ang="0">
                  <a:pos x="22" y="3"/>
                </a:cxn>
                <a:cxn ang="0">
                  <a:pos x="11" y="10"/>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70" y="50"/>
                  </a:lnTo>
                  <a:lnTo>
                    <a:pt x="72" y="36"/>
                  </a:lnTo>
                  <a:lnTo>
                    <a:pt x="70" y="22"/>
                  </a:lnTo>
                  <a:lnTo>
                    <a:pt x="62" y="10"/>
                  </a:lnTo>
                  <a:lnTo>
                    <a:pt x="50" y="3"/>
                  </a:lnTo>
                  <a:lnTo>
                    <a:pt x="36" y="0"/>
                  </a:lnTo>
                  <a:lnTo>
                    <a:pt x="22" y="3"/>
                  </a:lnTo>
                  <a:lnTo>
                    <a:pt x="11" y="10"/>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77" name="Picture 89"/>
            <p:cNvPicPr>
              <a:picLocks noChangeAspect="1" noChangeArrowheads="1"/>
            </p:cNvPicPr>
            <p:nvPr/>
          </p:nvPicPr>
          <p:blipFill>
            <a:blip r:embed="rId2" cstate="print"/>
            <a:srcRect/>
            <a:stretch>
              <a:fillRect/>
            </a:stretch>
          </p:blipFill>
          <p:spPr bwMode="auto">
            <a:xfrm>
              <a:off x="8976" y="4907"/>
              <a:ext cx="221" cy="221"/>
            </a:xfrm>
            <a:prstGeom prst="rect">
              <a:avLst/>
            </a:prstGeom>
            <a:noFill/>
          </p:spPr>
        </p:pic>
        <p:sp>
          <p:nvSpPr>
            <p:cNvPr id="37976" name="Freeform 88"/>
            <p:cNvSpPr>
              <a:spLocks/>
            </p:cNvSpPr>
            <p:nvPr/>
          </p:nvSpPr>
          <p:spPr bwMode="auto">
            <a:xfrm>
              <a:off x="9050" y="4946"/>
              <a:ext cx="72" cy="72"/>
            </a:xfrm>
            <a:custGeom>
              <a:avLst/>
              <a:gdLst/>
              <a:ahLst/>
              <a:cxnLst>
                <a:cxn ang="0">
                  <a:pos x="36" y="0"/>
                </a:cxn>
                <a:cxn ang="0">
                  <a:pos x="22" y="2"/>
                </a:cxn>
                <a:cxn ang="0">
                  <a:pos x="11" y="10"/>
                </a:cxn>
                <a:cxn ang="0">
                  <a:pos x="3" y="22"/>
                </a:cxn>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0"/>
                </a:cxn>
                <a:cxn ang="0">
                  <a:pos x="50" y="2"/>
                </a:cxn>
                <a:cxn ang="0">
                  <a:pos x="36" y="0"/>
                </a:cxn>
              </a:cxnLst>
              <a:rect l="0" t="0" r="r" b="b"/>
              <a:pathLst>
                <a:path w="72" h="72">
                  <a:moveTo>
                    <a:pt x="36" y="0"/>
                  </a:moveTo>
                  <a:lnTo>
                    <a:pt x="22" y="2"/>
                  </a:lnTo>
                  <a:lnTo>
                    <a:pt x="11" y="10"/>
                  </a:lnTo>
                  <a:lnTo>
                    <a:pt x="3" y="22"/>
                  </a:lnTo>
                  <a:lnTo>
                    <a:pt x="0" y="36"/>
                  </a:lnTo>
                  <a:lnTo>
                    <a:pt x="3" y="50"/>
                  </a:lnTo>
                  <a:lnTo>
                    <a:pt x="11" y="61"/>
                  </a:lnTo>
                  <a:lnTo>
                    <a:pt x="22" y="69"/>
                  </a:lnTo>
                  <a:lnTo>
                    <a:pt x="36" y="72"/>
                  </a:lnTo>
                  <a:lnTo>
                    <a:pt x="50" y="69"/>
                  </a:lnTo>
                  <a:lnTo>
                    <a:pt x="62" y="61"/>
                  </a:lnTo>
                  <a:lnTo>
                    <a:pt x="70" y="50"/>
                  </a:lnTo>
                  <a:lnTo>
                    <a:pt x="72" y="36"/>
                  </a:lnTo>
                  <a:lnTo>
                    <a:pt x="70" y="22"/>
                  </a:lnTo>
                  <a:lnTo>
                    <a:pt x="62" y="10"/>
                  </a:lnTo>
                  <a:lnTo>
                    <a:pt x="50" y="2"/>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75" name="Freeform 87"/>
            <p:cNvSpPr>
              <a:spLocks/>
            </p:cNvSpPr>
            <p:nvPr/>
          </p:nvSpPr>
          <p:spPr bwMode="auto">
            <a:xfrm>
              <a:off x="9050" y="4946"/>
              <a:ext cx="72" cy="72"/>
            </a:xfrm>
            <a:custGeom>
              <a:avLst/>
              <a:gdLst/>
              <a:ahLst/>
              <a:cxnLst>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0"/>
                </a:cxn>
                <a:cxn ang="0">
                  <a:pos x="50" y="2"/>
                </a:cxn>
                <a:cxn ang="0">
                  <a:pos x="36" y="0"/>
                </a:cxn>
                <a:cxn ang="0">
                  <a:pos x="22" y="2"/>
                </a:cxn>
                <a:cxn ang="0">
                  <a:pos x="11" y="10"/>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70" y="50"/>
                  </a:lnTo>
                  <a:lnTo>
                    <a:pt x="72" y="36"/>
                  </a:lnTo>
                  <a:lnTo>
                    <a:pt x="70" y="22"/>
                  </a:lnTo>
                  <a:lnTo>
                    <a:pt x="62" y="10"/>
                  </a:lnTo>
                  <a:lnTo>
                    <a:pt x="50" y="2"/>
                  </a:lnTo>
                  <a:lnTo>
                    <a:pt x="36" y="0"/>
                  </a:lnTo>
                  <a:lnTo>
                    <a:pt x="22" y="2"/>
                  </a:lnTo>
                  <a:lnTo>
                    <a:pt x="11" y="10"/>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74" name="Picture 86"/>
            <p:cNvPicPr>
              <a:picLocks noChangeAspect="1" noChangeArrowheads="1"/>
            </p:cNvPicPr>
            <p:nvPr/>
          </p:nvPicPr>
          <p:blipFill>
            <a:blip r:embed="rId2" cstate="print"/>
            <a:srcRect/>
            <a:stretch>
              <a:fillRect/>
            </a:stretch>
          </p:blipFill>
          <p:spPr bwMode="auto">
            <a:xfrm>
              <a:off x="9223" y="4970"/>
              <a:ext cx="221" cy="221"/>
            </a:xfrm>
            <a:prstGeom prst="rect">
              <a:avLst/>
            </a:prstGeom>
            <a:noFill/>
          </p:spPr>
        </p:pic>
        <p:sp>
          <p:nvSpPr>
            <p:cNvPr id="37973" name="Freeform 85"/>
            <p:cNvSpPr>
              <a:spLocks/>
            </p:cNvSpPr>
            <p:nvPr/>
          </p:nvSpPr>
          <p:spPr bwMode="auto">
            <a:xfrm>
              <a:off x="9298" y="5008"/>
              <a:ext cx="72" cy="72"/>
            </a:xfrm>
            <a:custGeom>
              <a:avLst/>
              <a:gdLst/>
              <a:ahLst/>
              <a:cxnLst>
                <a:cxn ang="0">
                  <a:pos x="36" y="0"/>
                </a:cxn>
                <a:cxn ang="0">
                  <a:pos x="22" y="3"/>
                </a:cxn>
                <a:cxn ang="0">
                  <a:pos x="10" y="11"/>
                </a:cxn>
                <a:cxn ang="0">
                  <a:pos x="2" y="22"/>
                </a:cxn>
                <a:cxn ang="0">
                  <a:pos x="0" y="36"/>
                </a:cxn>
                <a:cxn ang="0">
                  <a:pos x="2" y="50"/>
                </a:cxn>
                <a:cxn ang="0">
                  <a:pos x="10" y="61"/>
                </a:cxn>
                <a:cxn ang="0">
                  <a:pos x="22" y="69"/>
                </a:cxn>
                <a:cxn ang="0">
                  <a:pos x="36" y="72"/>
                </a:cxn>
                <a:cxn ang="0">
                  <a:pos x="50" y="69"/>
                </a:cxn>
                <a:cxn ang="0">
                  <a:pos x="61" y="61"/>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0" y="11"/>
                  </a:lnTo>
                  <a:lnTo>
                    <a:pt x="2" y="22"/>
                  </a:lnTo>
                  <a:lnTo>
                    <a:pt x="0" y="36"/>
                  </a:lnTo>
                  <a:lnTo>
                    <a:pt x="2" y="50"/>
                  </a:lnTo>
                  <a:lnTo>
                    <a:pt x="10" y="61"/>
                  </a:lnTo>
                  <a:lnTo>
                    <a:pt x="22" y="69"/>
                  </a:lnTo>
                  <a:lnTo>
                    <a:pt x="36" y="72"/>
                  </a:lnTo>
                  <a:lnTo>
                    <a:pt x="50" y="69"/>
                  </a:lnTo>
                  <a:lnTo>
                    <a:pt x="61" y="61"/>
                  </a:lnTo>
                  <a:lnTo>
                    <a:pt x="69" y="50"/>
                  </a:lnTo>
                  <a:lnTo>
                    <a:pt x="72" y="36"/>
                  </a:lnTo>
                  <a:lnTo>
                    <a:pt x="69" y="22"/>
                  </a:lnTo>
                  <a:lnTo>
                    <a:pt x="61"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72" name="Freeform 84"/>
            <p:cNvSpPr>
              <a:spLocks/>
            </p:cNvSpPr>
            <p:nvPr/>
          </p:nvSpPr>
          <p:spPr bwMode="auto">
            <a:xfrm>
              <a:off x="9298" y="5008"/>
              <a:ext cx="72" cy="72"/>
            </a:xfrm>
            <a:custGeom>
              <a:avLst/>
              <a:gdLst/>
              <a:ahLst/>
              <a:cxnLst>
                <a:cxn ang="0">
                  <a:pos x="0" y="36"/>
                </a:cxn>
                <a:cxn ang="0">
                  <a:pos x="2" y="50"/>
                </a:cxn>
                <a:cxn ang="0">
                  <a:pos x="10" y="61"/>
                </a:cxn>
                <a:cxn ang="0">
                  <a:pos x="22" y="69"/>
                </a:cxn>
                <a:cxn ang="0">
                  <a:pos x="36" y="72"/>
                </a:cxn>
                <a:cxn ang="0">
                  <a:pos x="50" y="69"/>
                </a:cxn>
                <a:cxn ang="0">
                  <a:pos x="61" y="61"/>
                </a:cxn>
                <a:cxn ang="0">
                  <a:pos x="69" y="50"/>
                </a:cxn>
                <a:cxn ang="0">
                  <a:pos x="72" y="36"/>
                </a:cxn>
                <a:cxn ang="0">
                  <a:pos x="69" y="22"/>
                </a:cxn>
                <a:cxn ang="0">
                  <a:pos x="61" y="11"/>
                </a:cxn>
                <a:cxn ang="0">
                  <a:pos x="50" y="3"/>
                </a:cxn>
                <a:cxn ang="0">
                  <a:pos x="36" y="0"/>
                </a:cxn>
                <a:cxn ang="0">
                  <a:pos x="22" y="3"/>
                </a:cxn>
                <a:cxn ang="0">
                  <a:pos x="10" y="11"/>
                </a:cxn>
                <a:cxn ang="0">
                  <a:pos x="2" y="22"/>
                </a:cxn>
                <a:cxn ang="0">
                  <a:pos x="0" y="36"/>
                </a:cxn>
              </a:cxnLst>
              <a:rect l="0" t="0" r="r" b="b"/>
              <a:pathLst>
                <a:path w="72" h="72">
                  <a:moveTo>
                    <a:pt x="0" y="36"/>
                  </a:moveTo>
                  <a:lnTo>
                    <a:pt x="2" y="50"/>
                  </a:lnTo>
                  <a:lnTo>
                    <a:pt x="10" y="61"/>
                  </a:lnTo>
                  <a:lnTo>
                    <a:pt x="22" y="69"/>
                  </a:lnTo>
                  <a:lnTo>
                    <a:pt x="36" y="72"/>
                  </a:lnTo>
                  <a:lnTo>
                    <a:pt x="50" y="69"/>
                  </a:lnTo>
                  <a:lnTo>
                    <a:pt x="61" y="61"/>
                  </a:lnTo>
                  <a:lnTo>
                    <a:pt x="69" y="50"/>
                  </a:lnTo>
                  <a:lnTo>
                    <a:pt x="72" y="36"/>
                  </a:lnTo>
                  <a:lnTo>
                    <a:pt x="69" y="22"/>
                  </a:lnTo>
                  <a:lnTo>
                    <a:pt x="61" y="11"/>
                  </a:lnTo>
                  <a:lnTo>
                    <a:pt x="50" y="3"/>
                  </a:lnTo>
                  <a:lnTo>
                    <a:pt x="36" y="0"/>
                  </a:lnTo>
                  <a:lnTo>
                    <a:pt x="22" y="3"/>
                  </a:lnTo>
                  <a:lnTo>
                    <a:pt x="10" y="11"/>
                  </a:lnTo>
                  <a:lnTo>
                    <a:pt x="2"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71" name="Picture 83"/>
            <p:cNvPicPr>
              <a:picLocks noChangeAspect="1" noChangeArrowheads="1"/>
            </p:cNvPicPr>
            <p:nvPr/>
          </p:nvPicPr>
          <p:blipFill>
            <a:blip r:embed="rId2" cstate="print"/>
            <a:srcRect/>
            <a:stretch>
              <a:fillRect/>
            </a:stretch>
          </p:blipFill>
          <p:spPr bwMode="auto">
            <a:xfrm>
              <a:off x="9473" y="4890"/>
              <a:ext cx="221" cy="221"/>
            </a:xfrm>
            <a:prstGeom prst="rect">
              <a:avLst/>
            </a:prstGeom>
            <a:noFill/>
          </p:spPr>
        </p:pic>
        <p:sp>
          <p:nvSpPr>
            <p:cNvPr id="37970" name="Freeform 82"/>
            <p:cNvSpPr>
              <a:spLocks/>
            </p:cNvSpPr>
            <p:nvPr/>
          </p:nvSpPr>
          <p:spPr bwMode="auto">
            <a:xfrm>
              <a:off x="9547" y="4929"/>
              <a:ext cx="72" cy="72"/>
            </a:xfrm>
            <a:custGeom>
              <a:avLst/>
              <a:gdLst/>
              <a:ahLst/>
              <a:cxnLst>
                <a:cxn ang="0">
                  <a:pos x="36" y="0"/>
                </a:cxn>
                <a:cxn ang="0">
                  <a:pos x="22" y="3"/>
                </a:cxn>
                <a:cxn ang="0">
                  <a:pos x="11" y="10"/>
                </a:cxn>
                <a:cxn ang="0">
                  <a:pos x="3" y="22"/>
                </a:cxn>
                <a:cxn ang="0">
                  <a:pos x="0" y="36"/>
                </a:cxn>
                <a:cxn ang="0">
                  <a:pos x="3" y="50"/>
                </a:cxn>
                <a:cxn ang="0">
                  <a:pos x="11" y="61"/>
                </a:cxn>
                <a:cxn ang="0">
                  <a:pos x="22" y="69"/>
                </a:cxn>
                <a:cxn ang="0">
                  <a:pos x="36" y="72"/>
                </a:cxn>
                <a:cxn ang="0">
                  <a:pos x="50" y="69"/>
                </a:cxn>
                <a:cxn ang="0">
                  <a:pos x="62" y="61"/>
                </a:cxn>
                <a:cxn ang="0">
                  <a:pos x="69" y="50"/>
                </a:cxn>
                <a:cxn ang="0">
                  <a:pos x="72" y="36"/>
                </a:cxn>
                <a:cxn ang="0">
                  <a:pos x="69" y="22"/>
                </a:cxn>
                <a:cxn ang="0">
                  <a:pos x="62" y="10"/>
                </a:cxn>
                <a:cxn ang="0">
                  <a:pos x="50" y="3"/>
                </a:cxn>
                <a:cxn ang="0">
                  <a:pos x="36" y="0"/>
                </a:cxn>
              </a:cxnLst>
              <a:rect l="0" t="0" r="r" b="b"/>
              <a:pathLst>
                <a:path w="72" h="72">
                  <a:moveTo>
                    <a:pt x="36" y="0"/>
                  </a:moveTo>
                  <a:lnTo>
                    <a:pt x="22" y="3"/>
                  </a:lnTo>
                  <a:lnTo>
                    <a:pt x="11" y="10"/>
                  </a:lnTo>
                  <a:lnTo>
                    <a:pt x="3" y="22"/>
                  </a:lnTo>
                  <a:lnTo>
                    <a:pt x="0" y="36"/>
                  </a:lnTo>
                  <a:lnTo>
                    <a:pt x="3" y="50"/>
                  </a:lnTo>
                  <a:lnTo>
                    <a:pt x="11" y="61"/>
                  </a:lnTo>
                  <a:lnTo>
                    <a:pt x="22" y="69"/>
                  </a:lnTo>
                  <a:lnTo>
                    <a:pt x="36" y="72"/>
                  </a:lnTo>
                  <a:lnTo>
                    <a:pt x="50" y="69"/>
                  </a:lnTo>
                  <a:lnTo>
                    <a:pt x="62" y="61"/>
                  </a:lnTo>
                  <a:lnTo>
                    <a:pt x="69" y="50"/>
                  </a:lnTo>
                  <a:lnTo>
                    <a:pt x="72" y="36"/>
                  </a:lnTo>
                  <a:lnTo>
                    <a:pt x="69" y="22"/>
                  </a:lnTo>
                  <a:lnTo>
                    <a:pt x="62" y="10"/>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69" name="Freeform 81"/>
            <p:cNvSpPr>
              <a:spLocks/>
            </p:cNvSpPr>
            <p:nvPr/>
          </p:nvSpPr>
          <p:spPr bwMode="auto">
            <a:xfrm>
              <a:off x="9547" y="4929"/>
              <a:ext cx="72" cy="72"/>
            </a:xfrm>
            <a:custGeom>
              <a:avLst/>
              <a:gdLst/>
              <a:ahLst/>
              <a:cxnLst>
                <a:cxn ang="0">
                  <a:pos x="0" y="36"/>
                </a:cxn>
                <a:cxn ang="0">
                  <a:pos x="3" y="50"/>
                </a:cxn>
                <a:cxn ang="0">
                  <a:pos x="11" y="61"/>
                </a:cxn>
                <a:cxn ang="0">
                  <a:pos x="22" y="69"/>
                </a:cxn>
                <a:cxn ang="0">
                  <a:pos x="36" y="72"/>
                </a:cxn>
                <a:cxn ang="0">
                  <a:pos x="50" y="69"/>
                </a:cxn>
                <a:cxn ang="0">
                  <a:pos x="62" y="61"/>
                </a:cxn>
                <a:cxn ang="0">
                  <a:pos x="69" y="50"/>
                </a:cxn>
                <a:cxn ang="0">
                  <a:pos x="72" y="36"/>
                </a:cxn>
                <a:cxn ang="0">
                  <a:pos x="69" y="22"/>
                </a:cxn>
                <a:cxn ang="0">
                  <a:pos x="62" y="10"/>
                </a:cxn>
                <a:cxn ang="0">
                  <a:pos x="50" y="3"/>
                </a:cxn>
                <a:cxn ang="0">
                  <a:pos x="36" y="0"/>
                </a:cxn>
                <a:cxn ang="0">
                  <a:pos x="22" y="3"/>
                </a:cxn>
                <a:cxn ang="0">
                  <a:pos x="11" y="10"/>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69" y="50"/>
                  </a:lnTo>
                  <a:lnTo>
                    <a:pt x="72" y="36"/>
                  </a:lnTo>
                  <a:lnTo>
                    <a:pt x="69" y="22"/>
                  </a:lnTo>
                  <a:lnTo>
                    <a:pt x="62" y="10"/>
                  </a:lnTo>
                  <a:lnTo>
                    <a:pt x="50" y="3"/>
                  </a:lnTo>
                  <a:lnTo>
                    <a:pt x="36" y="0"/>
                  </a:lnTo>
                  <a:lnTo>
                    <a:pt x="22" y="3"/>
                  </a:lnTo>
                  <a:lnTo>
                    <a:pt x="11" y="10"/>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68" name="Picture 80"/>
            <p:cNvPicPr>
              <a:picLocks noChangeAspect="1" noChangeArrowheads="1"/>
            </p:cNvPicPr>
            <p:nvPr/>
          </p:nvPicPr>
          <p:blipFill>
            <a:blip r:embed="rId2" cstate="print"/>
            <a:srcRect/>
            <a:stretch>
              <a:fillRect/>
            </a:stretch>
          </p:blipFill>
          <p:spPr bwMode="auto">
            <a:xfrm>
              <a:off x="9962" y="4014"/>
              <a:ext cx="221" cy="221"/>
            </a:xfrm>
            <a:prstGeom prst="rect">
              <a:avLst/>
            </a:prstGeom>
            <a:noFill/>
          </p:spPr>
        </p:pic>
        <p:sp>
          <p:nvSpPr>
            <p:cNvPr id="37967" name="Freeform 79"/>
            <p:cNvSpPr>
              <a:spLocks/>
            </p:cNvSpPr>
            <p:nvPr/>
          </p:nvSpPr>
          <p:spPr bwMode="auto">
            <a:xfrm>
              <a:off x="10037" y="4053"/>
              <a:ext cx="72" cy="72"/>
            </a:xfrm>
            <a:custGeom>
              <a:avLst/>
              <a:gdLst/>
              <a:ahLst/>
              <a:cxnLst>
                <a:cxn ang="0">
                  <a:pos x="36" y="0"/>
                </a:cxn>
                <a:cxn ang="0">
                  <a:pos x="22" y="3"/>
                </a:cxn>
                <a:cxn ang="0">
                  <a:pos x="10" y="10"/>
                </a:cxn>
                <a:cxn ang="0">
                  <a:pos x="3" y="22"/>
                </a:cxn>
                <a:cxn ang="0">
                  <a:pos x="0" y="36"/>
                </a:cxn>
                <a:cxn ang="0">
                  <a:pos x="3" y="50"/>
                </a:cxn>
                <a:cxn ang="0">
                  <a:pos x="10" y="61"/>
                </a:cxn>
                <a:cxn ang="0">
                  <a:pos x="22" y="69"/>
                </a:cxn>
                <a:cxn ang="0">
                  <a:pos x="36" y="72"/>
                </a:cxn>
                <a:cxn ang="0">
                  <a:pos x="50" y="69"/>
                </a:cxn>
                <a:cxn ang="0">
                  <a:pos x="61" y="61"/>
                </a:cxn>
                <a:cxn ang="0">
                  <a:pos x="69" y="50"/>
                </a:cxn>
                <a:cxn ang="0">
                  <a:pos x="72" y="36"/>
                </a:cxn>
                <a:cxn ang="0">
                  <a:pos x="69" y="22"/>
                </a:cxn>
                <a:cxn ang="0">
                  <a:pos x="61" y="10"/>
                </a:cxn>
                <a:cxn ang="0">
                  <a:pos x="50" y="3"/>
                </a:cxn>
                <a:cxn ang="0">
                  <a:pos x="36" y="0"/>
                </a:cxn>
              </a:cxnLst>
              <a:rect l="0" t="0" r="r" b="b"/>
              <a:pathLst>
                <a:path w="72" h="72">
                  <a:moveTo>
                    <a:pt x="36" y="0"/>
                  </a:moveTo>
                  <a:lnTo>
                    <a:pt x="22" y="3"/>
                  </a:lnTo>
                  <a:lnTo>
                    <a:pt x="10" y="10"/>
                  </a:lnTo>
                  <a:lnTo>
                    <a:pt x="3" y="22"/>
                  </a:lnTo>
                  <a:lnTo>
                    <a:pt x="0" y="36"/>
                  </a:lnTo>
                  <a:lnTo>
                    <a:pt x="3" y="50"/>
                  </a:lnTo>
                  <a:lnTo>
                    <a:pt x="10" y="61"/>
                  </a:lnTo>
                  <a:lnTo>
                    <a:pt x="22" y="69"/>
                  </a:lnTo>
                  <a:lnTo>
                    <a:pt x="36" y="72"/>
                  </a:lnTo>
                  <a:lnTo>
                    <a:pt x="50" y="69"/>
                  </a:lnTo>
                  <a:lnTo>
                    <a:pt x="61" y="61"/>
                  </a:lnTo>
                  <a:lnTo>
                    <a:pt x="69" y="50"/>
                  </a:lnTo>
                  <a:lnTo>
                    <a:pt x="72" y="36"/>
                  </a:lnTo>
                  <a:lnTo>
                    <a:pt x="69" y="22"/>
                  </a:lnTo>
                  <a:lnTo>
                    <a:pt x="61" y="10"/>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66" name="Freeform 78"/>
            <p:cNvSpPr>
              <a:spLocks/>
            </p:cNvSpPr>
            <p:nvPr/>
          </p:nvSpPr>
          <p:spPr bwMode="auto">
            <a:xfrm>
              <a:off x="10037" y="4053"/>
              <a:ext cx="72" cy="72"/>
            </a:xfrm>
            <a:custGeom>
              <a:avLst/>
              <a:gdLst/>
              <a:ahLst/>
              <a:cxnLst>
                <a:cxn ang="0">
                  <a:pos x="0" y="36"/>
                </a:cxn>
                <a:cxn ang="0">
                  <a:pos x="3" y="50"/>
                </a:cxn>
                <a:cxn ang="0">
                  <a:pos x="10" y="61"/>
                </a:cxn>
                <a:cxn ang="0">
                  <a:pos x="22" y="69"/>
                </a:cxn>
                <a:cxn ang="0">
                  <a:pos x="36" y="72"/>
                </a:cxn>
                <a:cxn ang="0">
                  <a:pos x="50" y="69"/>
                </a:cxn>
                <a:cxn ang="0">
                  <a:pos x="61" y="61"/>
                </a:cxn>
                <a:cxn ang="0">
                  <a:pos x="69" y="50"/>
                </a:cxn>
                <a:cxn ang="0">
                  <a:pos x="72" y="36"/>
                </a:cxn>
                <a:cxn ang="0">
                  <a:pos x="69" y="22"/>
                </a:cxn>
                <a:cxn ang="0">
                  <a:pos x="61" y="10"/>
                </a:cxn>
                <a:cxn ang="0">
                  <a:pos x="50" y="3"/>
                </a:cxn>
                <a:cxn ang="0">
                  <a:pos x="36" y="0"/>
                </a:cxn>
                <a:cxn ang="0">
                  <a:pos x="22" y="3"/>
                </a:cxn>
                <a:cxn ang="0">
                  <a:pos x="10" y="10"/>
                </a:cxn>
                <a:cxn ang="0">
                  <a:pos x="3" y="22"/>
                </a:cxn>
                <a:cxn ang="0">
                  <a:pos x="0" y="36"/>
                </a:cxn>
              </a:cxnLst>
              <a:rect l="0" t="0" r="r" b="b"/>
              <a:pathLst>
                <a:path w="72" h="72">
                  <a:moveTo>
                    <a:pt x="0" y="36"/>
                  </a:moveTo>
                  <a:lnTo>
                    <a:pt x="3" y="50"/>
                  </a:lnTo>
                  <a:lnTo>
                    <a:pt x="10" y="61"/>
                  </a:lnTo>
                  <a:lnTo>
                    <a:pt x="22" y="69"/>
                  </a:lnTo>
                  <a:lnTo>
                    <a:pt x="36" y="72"/>
                  </a:lnTo>
                  <a:lnTo>
                    <a:pt x="50" y="69"/>
                  </a:lnTo>
                  <a:lnTo>
                    <a:pt x="61" y="61"/>
                  </a:lnTo>
                  <a:lnTo>
                    <a:pt x="69" y="50"/>
                  </a:lnTo>
                  <a:lnTo>
                    <a:pt x="72" y="36"/>
                  </a:lnTo>
                  <a:lnTo>
                    <a:pt x="69" y="22"/>
                  </a:lnTo>
                  <a:lnTo>
                    <a:pt x="61" y="10"/>
                  </a:lnTo>
                  <a:lnTo>
                    <a:pt x="50" y="3"/>
                  </a:lnTo>
                  <a:lnTo>
                    <a:pt x="36" y="0"/>
                  </a:lnTo>
                  <a:lnTo>
                    <a:pt x="22" y="3"/>
                  </a:lnTo>
                  <a:lnTo>
                    <a:pt x="10" y="10"/>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65" name="Picture 77"/>
            <p:cNvPicPr>
              <a:picLocks noChangeAspect="1" noChangeArrowheads="1"/>
            </p:cNvPicPr>
            <p:nvPr/>
          </p:nvPicPr>
          <p:blipFill>
            <a:blip r:embed="rId2" cstate="print"/>
            <a:srcRect/>
            <a:stretch>
              <a:fillRect/>
            </a:stretch>
          </p:blipFill>
          <p:spPr bwMode="auto">
            <a:xfrm>
              <a:off x="10212" y="3938"/>
              <a:ext cx="221" cy="221"/>
            </a:xfrm>
            <a:prstGeom prst="rect">
              <a:avLst/>
            </a:prstGeom>
            <a:noFill/>
          </p:spPr>
        </p:pic>
        <p:sp>
          <p:nvSpPr>
            <p:cNvPr id="37964" name="Freeform 76"/>
            <p:cNvSpPr>
              <a:spLocks/>
            </p:cNvSpPr>
            <p:nvPr/>
          </p:nvSpPr>
          <p:spPr bwMode="auto">
            <a:xfrm>
              <a:off x="10286" y="3976"/>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63" name="Freeform 75"/>
            <p:cNvSpPr>
              <a:spLocks/>
            </p:cNvSpPr>
            <p:nvPr/>
          </p:nvSpPr>
          <p:spPr bwMode="auto">
            <a:xfrm>
              <a:off x="10286" y="3976"/>
              <a:ext cx="72" cy="72"/>
            </a:xfrm>
            <a:custGeom>
              <a:avLst/>
              <a:gdLst/>
              <a:ahLst/>
              <a:cxnLst>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lnTo>
                    <a:pt x="22" y="3"/>
                  </a:lnTo>
                  <a:lnTo>
                    <a:pt x="11" y="11"/>
                  </a:lnTo>
                  <a:lnTo>
                    <a:pt x="3" y="22"/>
                  </a:lnTo>
                  <a:lnTo>
                    <a:pt x="0" y="36"/>
                  </a:lnTo>
                  <a:close/>
                </a:path>
              </a:pathLst>
            </a:custGeom>
            <a:noFill/>
            <a:ln w="9144">
              <a:solidFill>
                <a:srgbClr val="001F5F"/>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62" name="Picture 74"/>
            <p:cNvPicPr>
              <a:picLocks noChangeAspect="1" noChangeArrowheads="1"/>
            </p:cNvPicPr>
            <p:nvPr/>
          </p:nvPicPr>
          <p:blipFill>
            <a:blip r:embed="rId2" cstate="print"/>
            <a:srcRect/>
            <a:stretch>
              <a:fillRect/>
            </a:stretch>
          </p:blipFill>
          <p:spPr bwMode="auto">
            <a:xfrm>
              <a:off x="10452" y="3866"/>
              <a:ext cx="221" cy="221"/>
            </a:xfrm>
            <a:prstGeom prst="rect">
              <a:avLst/>
            </a:prstGeom>
            <a:noFill/>
          </p:spPr>
        </p:pic>
        <p:sp>
          <p:nvSpPr>
            <p:cNvPr id="37961" name="Freeform 73"/>
            <p:cNvSpPr>
              <a:spLocks/>
            </p:cNvSpPr>
            <p:nvPr/>
          </p:nvSpPr>
          <p:spPr bwMode="auto">
            <a:xfrm>
              <a:off x="10526" y="3904"/>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60" name="Freeform 72"/>
            <p:cNvSpPr>
              <a:spLocks/>
            </p:cNvSpPr>
            <p:nvPr/>
          </p:nvSpPr>
          <p:spPr bwMode="auto">
            <a:xfrm>
              <a:off x="10526" y="3904"/>
              <a:ext cx="72" cy="72"/>
            </a:xfrm>
            <a:custGeom>
              <a:avLst/>
              <a:gdLst/>
              <a:ahLst/>
              <a:cxnLst>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lnTo>
                    <a:pt x="22" y="3"/>
                  </a:lnTo>
                  <a:lnTo>
                    <a:pt x="11"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59" name="Picture 71"/>
            <p:cNvPicPr>
              <a:picLocks noChangeAspect="1" noChangeArrowheads="1"/>
            </p:cNvPicPr>
            <p:nvPr/>
          </p:nvPicPr>
          <p:blipFill>
            <a:blip r:embed="rId2" cstate="print"/>
            <a:srcRect/>
            <a:stretch>
              <a:fillRect/>
            </a:stretch>
          </p:blipFill>
          <p:spPr bwMode="auto">
            <a:xfrm>
              <a:off x="10699" y="3789"/>
              <a:ext cx="221" cy="221"/>
            </a:xfrm>
            <a:prstGeom prst="rect">
              <a:avLst/>
            </a:prstGeom>
            <a:noFill/>
          </p:spPr>
        </p:pic>
        <p:sp>
          <p:nvSpPr>
            <p:cNvPr id="37958" name="Freeform 70"/>
            <p:cNvSpPr>
              <a:spLocks/>
            </p:cNvSpPr>
            <p:nvPr/>
          </p:nvSpPr>
          <p:spPr bwMode="auto">
            <a:xfrm>
              <a:off x="10774" y="3827"/>
              <a:ext cx="72" cy="72"/>
            </a:xfrm>
            <a:custGeom>
              <a:avLst/>
              <a:gdLst/>
              <a:ahLst/>
              <a:cxnLst>
                <a:cxn ang="0">
                  <a:pos x="36" y="0"/>
                </a:cxn>
                <a:cxn ang="0">
                  <a:pos x="22" y="3"/>
                </a:cxn>
                <a:cxn ang="0">
                  <a:pos x="10" y="11"/>
                </a:cxn>
                <a:cxn ang="0">
                  <a:pos x="2" y="22"/>
                </a:cxn>
                <a:cxn ang="0">
                  <a:pos x="0" y="36"/>
                </a:cxn>
                <a:cxn ang="0">
                  <a:pos x="2" y="50"/>
                </a:cxn>
                <a:cxn ang="0">
                  <a:pos x="10" y="62"/>
                </a:cxn>
                <a:cxn ang="0">
                  <a:pos x="22" y="69"/>
                </a:cxn>
                <a:cxn ang="0">
                  <a:pos x="36" y="72"/>
                </a:cxn>
                <a:cxn ang="0">
                  <a:pos x="50" y="69"/>
                </a:cxn>
                <a:cxn ang="0">
                  <a:pos x="61" y="62"/>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0" y="11"/>
                  </a:lnTo>
                  <a:lnTo>
                    <a:pt x="2" y="22"/>
                  </a:lnTo>
                  <a:lnTo>
                    <a:pt x="0" y="36"/>
                  </a:lnTo>
                  <a:lnTo>
                    <a:pt x="2" y="50"/>
                  </a:lnTo>
                  <a:lnTo>
                    <a:pt x="10" y="62"/>
                  </a:lnTo>
                  <a:lnTo>
                    <a:pt x="22" y="69"/>
                  </a:lnTo>
                  <a:lnTo>
                    <a:pt x="36" y="72"/>
                  </a:lnTo>
                  <a:lnTo>
                    <a:pt x="50" y="69"/>
                  </a:lnTo>
                  <a:lnTo>
                    <a:pt x="61" y="62"/>
                  </a:lnTo>
                  <a:lnTo>
                    <a:pt x="69" y="50"/>
                  </a:lnTo>
                  <a:lnTo>
                    <a:pt x="72" y="36"/>
                  </a:lnTo>
                  <a:lnTo>
                    <a:pt x="69" y="22"/>
                  </a:lnTo>
                  <a:lnTo>
                    <a:pt x="61"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57" name="Freeform 69"/>
            <p:cNvSpPr>
              <a:spLocks/>
            </p:cNvSpPr>
            <p:nvPr/>
          </p:nvSpPr>
          <p:spPr bwMode="auto">
            <a:xfrm>
              <a:off x="10774" y="3827"/>
              <a:ext cx="72" cy="72"/>
            </a:xfrm>
            <a:custGeom>
              <a:avLst/>
              <a:gdLst/>
              <a:ahLst/>
              <a:cxnLst>
                <a:cxn ang="0">
                  <a:pos x="0" y="36"/>
                </a:cxn>
                <a:cxn ang="0">
                  <a:pos x="2" y="50"/>
                </a:cxn>
                <a:cxn ang="0">
                  <a:pos x="10" y="62"/>
                </a:cxn>
                <a:cxn ang="0">
                  <a:pos x="22" y="69"/>
                </a:cxn>
                <a:cxn ang="0">
                  <a:pos x="36" y="72"/>
                </a:cxn>
                <a:cxn ang="0">
                  <a:pos x="50" y="69"/>
                </a:cxn>
                <a:cxn ang="0">
                  <a:pos x="61" y="62"/>
                </a:cxn>
                <a:cxn ang="0">
                  <a:pos x="69" y="50"/>
                </a:cxn>
                <a:cxn ang="0">
                  <a:pos x="72" y="36"/>
                </a:cxn>
                <a:cxn ang="0">
                  <a:pos x="69" y="22"/>
                </a:cxn>
                <a:cxn ang="0">
                  <a:pos x="61" y="11"/>
                </a:cxn>
                <a:cxn ang="0">
                  <a:pos x="50" y="3"/>
                </a:cxn>
                <a:cxn ang="0">
                  <a:pos x="36" y="0"/>
                </a:cxn>
                <a:cxn ang="0">
                  <a:pos x="22" y="3"/>
                </a:cxn>
                <a:cxn ang="0">
                  <a:pos x="10" y="11"/>
                </a:cxn>
                <a:cxn ang="0">
                  <a:pos x="2" y="22"/>
                </a:cxn>
                <a:cxn ang="0">
                  <a:pos x="0" y="36"/>
                </a:cxn>
              </a:cxnLst>
              <a:rect l="0" t="0" r="r" b="b"/>
              <a:pathLst>
                <a:path w="72" h="72">
                  <a:moveTo>
                    <a:pt x="0" y="36"/>
                  </a:moveTo>
                  <a:lnTo>
                    <a:pt x="2" y="50"/>
                  </a:lnTo>
                  <a:lnTo>
                    <a:pt x="10" y="62"/>
                  </a:lnTo>
                  <a:lnTo>
                    <a:pt x="22" y="69"/>
                  </a:lnTo>
                  <a:lnTo>
                    <a:pt x="36" y="72"/>
                  </a:lnTo>
                  <a:lnTo>
                    <a:pt x="50" y="69"/>
                  </a:lnTo>
                  <a:lnTo>
                    <a:pt x="61" y="62"/>
                  </a:lnTo>
                  <a:lnTo>
                    <a:pt x="69" y="50"/>
                  </a:lnTo>
                  <a:lnTo>
                    <a:pt x="72" y="36"/>
                  </a:lnTo>
                  <a:lnTo>
                    <a:pt x="69" y="22"/>
                  </a:lnTo>
                  <a:lnTo>
                    <a:pt x="61" y="11"/>
                  </a:lnTo>
                  <a:lnTo>
                    <a:pt x="50" y="3"/>
                  </a:lnTo>
                  <a:lnTo>
                    <a:pt x="36" y="0"/>
                  </a:lnTo>
                  <a:lnTo>
                    <a:pt x="22" y="3"/>
                  </a:lnTo>
                  <a:lnTo>
                    <a:pt x="10" y="11"/>
                  </a:lnTo>
                  <a:lnTo>
                    <a:pt x="2"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56" name="Picture 68"/>
            <p:cNvPicPr>
              <a:picLocks noChangeAspect="1" noChangeArrowheads="1"/>
            </p:cNvPicPr>
            <p:nvPr/>
          </p:nvPicPr>
          <p:blipFill>
            <a:blip r:embed="rId2" cstate="print"/>
            <a:srcRect/>
            <a:stretch>
              <a:fillRect/>
            </a:stretch>
          </p:blipFill>
          <p:spPr bwMode="auto">
            <a:xfrm>
              <a:off x="10949" y="3657"/>
              <a:ext cx="221" cy="221"/>
            </a:xfrm>
            <a:prstGeom prst="rect">
              <a:avLst/>
            </a:prstGeom>
            <a:noFill/>
          </p:spPr>
        </p:pic>
        <p:sp>
          <p:nvSpPr>
            <p:cNvPr id="37955" name="Freeform 67"/>
            <p:cNvSpPr>
              <a:spLocks/>
            </p:cNvSpPr>
            <p:nvPr/>
          </p:nvSpPr>
          <p:spPr bwMode="auto">
            <a:xfrm>
              <a:off x="11023" y="3695"/>
              <a:ext cx="72" cy="72"/>
            </a:xfrm>
            <a:custGeom>
              <a:avLst/>
              <a:gdLst/>
              <a:ahLst/>
              <a:cxnLst>
                <a:cxn ang="0">
                  <a:pos x="36" y="0"/>
                </a:cxn>
                <a:cxn ang="0">
                  <a:pos x="22" y="3"/>
                </a:cxn>
                <a:cxn ang="0">
                  <a:pos x="11" y="11"/>
                </a:cxn>
                <a:cxn ang="0">
                  <a:pos x="3" y="22"/>
                </a:cxn>
                <a:cxn ang="0">
                  <a:pos x="0" y="36"/>
                </a:cxn>
                <a:cxn ang="0">
                  <a:pos x="3" y="50"/>
                </a:cxn>
                <a:cxn ang="0">
                  <a:pos x="11" y="62"/>
                </a:cxn>
                <a:cxn ang="0">
                  <a:pos x="22" y="69"/>
                </a:cxn>
                <a:cxn ang="0">
                  <a:pos x="36" y="72"/>
                </a:cxn>
                <a:cxn ang="0">
                  <a:pos x="50" y="69"/>
                </a:cxn>
                <a:cxn ang="0">
                  <a:pos x="62" y="62"/>
                </a:cxn>
                <a:cxn ang="0">
                  <a:pos x="69" y="50"/>
                </a:cxn>
                <a:cxn ang="0">
                  <a:pos x="72" y="36"/>
                </a:cxn>
                <a:cxn ang="0">
                  <a:pos x="69"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2"/>
                  </a:lnTo>
                  <a:lnTo>
                    <a:pt x="22" y="69"/>
                  </a:lnTo>
                  <a:lnTo>
                    <a:pt x="36" y="72"/>
                  </a:lnTo>
                  <a:lnTo>
                    <a:pt x="50" y="69"/>
                  </a:lnTo>
                  <a:lnTo>
                    <a:pt x="62" y="62"/>
                  </a:lnTo>
                  <a:lnTo>
                    <a:pt x="69" y="50"/>
                  </a:lnTo>
                  <a:lnTo>
                    <a:pt x="72" y="36"/>
                  </a:lnTo>
                  <a:lnTo>
                    <a:pt x="69" y="22"/>
                  </a:lnTo>
                  <a:lnTo>
                    <a:pt x="62"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54" name="Freeform 66"/>
            <p:cNvSpPr>
              <a:spLocks/>
            </p:cNvSpPr>
            <p:nvPr/>
          </p:nvSpPr>
          <p:spPr bwMode="auto">
            <a:xfrm>
              <a:off x="11023" y="3695"/>
              <a:ext cx="72" cy="72"/>
            </a:xfrm>
            <a:custGeom>
              <a:avLst/>
              <a:gdLst/>
              <a:ahLst/>
              <a:cxnLst>
                <a:cxn ang="0">
                  <a:pos x="0" y="36"/>
                </a:cxn>
                <a:cxn ang="0">
                  <a:pos x="3" y="50"/>
                </a:cxn>
                <a:cxn ang="0">
                  <a:pos x="11" y="62"/>
                </a:cxn>
                <a:cxn ang="0">
                  <a:pos x="22" y="69"/>
                </a:cxn>
                <a:cxn ang="0">
                  <a:pos x="36" y="72"/>
                </a:cxn>
                <a:cxn ang="0">
                  <a:pos x="50" y="69"/>
                </a:cxn>
                <a:cxn ang="0">
                  <a:pos x="62" y="62"/>
                </a:cxn>
                <a:cxn ang="0">
                  <a:pos x="69" y="50"/>
                </a:cxn>
                <a:cxn ang="0">
                  <a:pos x="72" y="36"/>
                </a:cxn>
                <a:cxn ang="0">
                  <a:pos x="69"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2"/>
                  </a:lnTo>
                  <a:lnTo>
                    <a:pt x="22" y="69"/>
                  </a:lnTo>
                  <a:lnTo>
                    <a:pt x="36" y="72"/>
                  </a:lnTo>
                  <a:lnTo>
                    <a:pt x="50" y="69"/>
                  </a:lnTo>
                  <a:lnTo>
                    <a:pt x="62" y="62"/>
                  </a:lnTo>
                  <a:lnTo>
                    <a:pt x="69" y="50"/>
                  </a:lnTo>
                  <a:lnTo>
                    <a:pt x="72" y="36"/>
                  </a:lnTo>
                  <a:lnTo>
                    <a:pt x="69" y="22"/>
                  </a:lnTo>
                  <a:lnTo>
                    <a:pt x="62" y="11"/>
                  </a:lnTo>
                  <a:lnTo>
                    <a:pt x="50" y="3"/>
                  </a:lnTo>
                  <a:lnTo>
                    <a:pt x="36" y="0"/>
                  </a:lnTo>
                  <a:lnTo>
                    <a:pt x="22" y="3"/>
                  </a:lnTo>
                  <a:lnTo>
                    <a:pt x="11"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53" name="Picture 65"/>
            <p:cNvPicPr>
              <a:picLocks noChangeAspect="1" noChangeArrowheads="1"/>
            </p:cNvPicPr>
            <p:nvPr/>
          </p:nvPicPr>
          <p:blipFill>
            <a:blip r:embed="rId2" cstate="print"/>
            <a:srcRect/>
            <a:stretch>
              <a:fillRect/>
            </a:stretch>
          </p:blipFill>
          <p:spPr bwMode="auto">
            <a:xfrm>
              <a:off x="11191" y="3520"/>
              <a:ext cx="221" cy="221"/>
            </a:xfrm>
            <a:prstGeom prst="rect">
              <a:avLst/>
            </a:prstGeom>
            <a:noFill/>
          </p:spPr>
        </p:pic>
        <p:sp>
          <p:nvSpPr>
            <p:cNvPr id="37952" name="Freeform 64"/>
            <p:cNvSpPr>
              <a:spLocks/>
            </p:cNvSpPr>
            <p:nvPr/>
          </p:nvSpPr>
          <p:spPr bwMode="auto">
            <a:xfrm>
              <a:off x="11266" y="3558"/>
              <a:ext cx="72" cy="72"/>
            </a:xfrm>
            <a:custGeom>
              <a:avLst/>
              <a:gdLst/>
              <a:ahLst/>
              <a:cxnLst>
                <a:cxn ang="0">
                  <a:pos x="36" y="0"/>
                </a:cxn>
                <a:cxn ang="0">
                  <a:pos x="22" y="3"/>
                </a:cxn>
                <a:cxn ang="0">
                  <a:pos x="10" y="11"/>
                </a:cxn>
                <a:cxn ang="0">
                  <a:pos x="2" y="22"/>
                </a:cxn>
                <a:cxn ang="0">
                  <a:pos x="0" y="36"/>
                </a:cxn>
                <a:cxn ang="0">
                  <a:pos x="2" y="50"/>
                </a:cxn>
                <a:cxn ang="0">
                  <a:pos x="10" y="62"/>
                </a:cxn>
                <a:cxn ang="0">
                  <a:pos x="22" y="70"/>
                </a:cxn>
                <a:cxn ang="0">
                  <a:pos x="36" y="72"/>
                </a:cxn>
                <a:cxn ang="0">
                  <a:pos x="50" y="70"/>
                </a:cxn>
                <a:cxn ang="0">
                  <a:pos x="61" y="62"/>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0" y="11"/>
                  </a:lnTo>
                  <a:lnTo>
                    <a:pt x="2" y="22"/>
                  </a:lnTo>
                  <a:lnTo>
                    <a:pt x="0" y="36"/>
                  </a:lnTo>
                  <a:lnTo>
                    <a:pt x="2" y="50"/>
                  </a:lnTo>
                  <a:lnTo>
                    <a:pt x="10" y="62"/>
                  </a:lnTo>
                  <a:lnTo>
                    <a:pt x="22" y="70"/>
                  </a:lnTo>
                  <a:lnTo>
                    <a:pt x="36" y="72"/>
                  </a:lnTo>
                  <a:lnTo>
                    <a:pt x="50" y="70"/>
                  </a:lnTo>
                  <a:lnTo>
                    <a:pt x="61" y="62"/>
                  </a:lnTo>
                  <a:lnTo>
                    <a:pt x="69" y="50"/>
                  </a:lnTo>
                  <a:lnTo>
                    <a:pt x="72" y="36"/>
                  </a:lnTo>
                  <a:lnTo>
                    <a:pt x="69" y="22"/>
                  </a:lnTo>
                  <a:lnTo>
                    <a:pt x="61"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51" name="Freeform 63"/>
            <p:cNvSpPr>
              <a:spLocks/>
            </p:cNvSpPr>
            <p:nvPr/>
          </p:nvSpPr>
          <p:spPr bwMode="auto">
            <a:xfrm>
              <a:off x="11266" y="3558"/>
              <a:ext cx="72" cy="72"/>
            </a:xfrm>
            <a:custGeom>
              <a:avLst/>
              <a:gdLst/>
              <a:ahLst/>
              <a:cxnLst>
                <a:cxn ang="0">
                  <a:pos x="0" y="36"/>
                </a:cxn>
                <a:cxn ang="0">
                  <a:pos x="2" y="50"/>
                </a:cxn>
                <a:cxn ang="0">
                  <a:pos x="10" y="62"/>
                </a:cxn>
                <a:cxn ang="0">
                  <a:pos x="22" y="70"/>
                </a:cxn>
                <a:cxn ang="0">
                  <a:pos x="36" y="72"/>
                </a:cxn>
                <a:cxn ang="0">
                  <a:pos x="50" y="70"/>
                </a:cxn>
                <a:cxn ang="0">
                  <a:pos x="61" y="62"/>
                </a:cxn>
                <a:cxn ang="0">
                  <a:pos x="69" y="50"/>
                </a:cxn>
                <a:cxn ang="0">
                  <a:pos x="72" y="36"/>
                </a:cxn>
                <a:cxn ang="0">
                  <a:pos x="69" y="22"/>
                </a:cxn>
                <a:cxn ang="0">
                  <a:pos x="61" y="11"/>
                </a:cxn>
                <a:cxn ang="0">
                  <a:pos x="50" y="3"/>
                </a:cxn>
                <a:cxn ang="0">
                  <a:pos x="36" y="0"/>
                </a:cxn>
                <a:cxn ang="0">
                  <a:pos x="22" y="3"/>
                </a:cxn>
                <a:cxn ang="0">
                  <a:pos x="10" y="11"/>
                </a:cxn>
                <a:cxn ang="0">
                  <a:pos x="2" y="22"/>
                </a:cxn>
                <a:cxn ang="0">
                  <a:pos x="0" y="36"/>
                </a:cxn>
              </a:cxnLst>
              <a:rect l="0" t="0" r="r" b="b"/>
              <a:pathLst>
                <a:path w="72" h="72">
                  <a:moveTo>
                    <a:pt x="0" y="36"/>
                  </a:moveTo>
                  <a:lnTo>
                    <a:pt x="2" y="50"/>
                  </a:lnTo>
                  <a:lnTo>
                    <a:pt x="10" y="62"/>
                  </a:lnTo>
                  <a:lnTo>
                    <a:pt x="22" y="70"/>
                  </a:lnTo>
                  <a:lnTo>
                    <a:pt x="36" y="72"/>
                  </a:lnTo>
                  <a:lnTo>
                    <a:pt x="50" y="70"/>
                  </a:lnTo>
                  <a:lnTo>
                    <a:pt x="61" y="62"/>
                  </a:lnTo>
                  <a:lnTo>
                    <a:pt x="69" y="50"/>
                  </a:lnTo>
                  <a:lnTo>
                    <a:pt x="72" y="36"/>
                  </a:lnTo>
                  <a:lnTo>
                    <a:pt x="69" y="22"/>
                  </a:lnTo>
                  <a:lnTo>
                    <a:pt x="61" y="11"/>
                  </a:lnTo>
                  <a:lnTo>
                    <a:pt x="50" y="3"/>
                  </a:lnTo>
                  <a:lnTo>
                    <a:pt x="36" y="0"/>
                  </a:lnTo>
                  <a:lnTo>
                    <a:pt x="22" y="3"/>
                  </a:lnTo>
                  <a:lnTo>
                    <a:pt x="10" y="11"/>
                  </a:lnTo>
                  <a:lnTo>
                    <a:pt x="2"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50" name="Picture 62"/>
            <p:cNvPicPr>
              <a:picLocks noChangeAspect="1" noChangeArrowheads="1"/>
            </p:cNvPicPr>
            <p:nvPr/>
          </p:nvPicPr>
          <p:blipFill>
            <a:blip r:embed="rId2" cstate="print"/>
            <a:srcRect/>
            <a:stretch>
              <a:fillRect/>
            </a:stretch>
          </p:blipFill>
          <p:spPr bwMode="auto">
            <a:xfrm>
              <a:off x="11681" y="3604"/>
              <a:ext cx="221" cy="221"/>
            </a:xfrm>
            <a:prstGeom prst="rect">
              <a:avLst/>
            </a:prstGeom>
            <a:noFill/>
          </p:spPr>
        </p:pic>
        <p:sp>
          <p:nvSpPr>
            <p:cNvPr id="37949" name="Freeform 61"/>
            <p:cNvSpPr>
              <a:spLocks/>
            </p:cNvSpPr>
            <p:nvPr/>
          </p:nvSpPr>
          <p:spPr bwMode="auto">
            <a:xfrm>
              <a:off x="11755" y="3642"/>
              <a:ext cx="72" cy="72"/>
            </a:xfrm>
            <a:custGeom>
              <a:avLst/>
              <a:gdLst/>
              <a:ahLst/>
              <a:cxnLst>
                <a:cxn ang="0">
                  <a:pos x="36" y="0"/>
                </a:cxn>
                <a:cxn ang="0">
                  <a:pos x="22" y="3"/>
                </a:cxn>
                <a:cxn ang="0">
                  <a:pos x="11" y="11"/>
                </a:cxn>
                <a:cxn ang="0">
                  <a:pos x="3" y="22"/>
                </a:cxn>
                <a:cxn ang="0">
                  <a:pos x="0" y="36"/>
                </a:cxn>
                <a:cxn ang="0">
                  <a:pos x="3" y="50"/>
                </a:cxn>
                <a:cxn ang="0">
                  <a:pos x="11" y="62"/>
                </a:cxn>
                <a:cxn ang="0">
                  <a:pos x="22" y="70"/>
                </a:cxn>
                <a:cxn ang="0">
                  <a:pos x="36" y="72"/>
                </a:cxn>
                <a:cxn ang="0">
                  <a:pos x="50" y="70"/>
                </a:cxn>
                <a:cxn ang="0">
                  <a:pos x="62" y="62"/>
                </a:cxn>
                <a:cxn ang="0">
                  <a:pos x="69" y="50"/>
                </a:cxn>
                <a:cxn ang="0">
                  <a:pos x="72" y="36"/>
                </a:cxn>
                <a:cxn ang="0">
                  <a:pos x="69"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2"/>
                  </a:lnTo>
                  <a:lnTo>
                    <a:pt x="22" y="70"/>
                  </a:lnTo>
                  <a:lnTo>
                    <a:pt x="36" y="72"/>
                  </a:lnTo>
                  <a:lnTo>
                    <a:pt x="50" y="70"/>
                  </a:lnTo>
                  <a:lnTo>
                    <a:pt x="62" y="62"/>
                  </a:lnTo>
                  <a:lnTo>
                    <a:pt x="69" y="50"/>
                  </a:lnTo>
                  <a:lnTo>
                    <a:pt x="72" y="36"/>
                  </a:lnTo>
                  <a:lnTo>
                    <a:pt x="69" y="22"/>
                  </a:lnTo>
                  <a:lnTo>
                    <a:pt x="62"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48" name="Freeform 60"/>
            <p:cNvSpPr>
              <a:spLocks/>
            </p:cNvSpPr>
            <p:nvPr/>
          </p:nvSpPr>
          <p:spPr bwMode="auto">
            <a:xfrm>
              <a:off x="11755" y="3642"/>
              <a:ext cx="72" cy="72"/>
            </a:xfrm>
            <a:custGeom>
              <a:avLst/>
              <a:gdLst/>
              <a:ahLst/>
              <a:cxnLst>
                <a:cxn ang="0">
                  <a:pos x="0" y="36"/>
                </a:cxn>
                <a:cxn ang="0">
                  <a:pos x="3" y="50"/>
                </a:cxn>
                <a:cxn ang="0">
                  <a:pos x="11" y="62"/>
                </a:cxn>
                <a:cxn ang="0">
                  <a:pos x="22" y="70"/>
                </a:cxn>
                <a:cxn ang="0">
                  <a:pos x="36" y="72"/>
                </a:cxn>
                <a:cxn ang="0">
                  <a:pos x="50" y="70"/>
                </a:cxn>
                <a:cxn ang="0">
                  <a:pos x="62" y="62"/>
                </a:cxn>
                <a:cxn ang="0">
                  <a:pos x="69" y="50"/>
                </a:cxn>
                <a:cxn ang="0">
                  <a:pos x="72" y="36"/>
                </a:cxn>
                <a:cxn ang="0">
                  <a:pos x="69"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2"/>
                  </a:lnTo>
                  <a:lnTo>
                    <a:pt x="22" y="70"/>
                  </a:lnTo>
                  <a:lnTo>
                    <a:pt x="36" y="72"/>
                  </a:lnTo>
                  <a:lnTo>
                    <a:pt x="50" y="70"/>
                  </a:lnTo>
                  <a:lnTo>
                    <a:pt x="62" y="62"/>
                  </a:lnTo>
                  <a:lnTo>
                    <a:pt x="69" y="50"/>
                  </a:lnTo>
                  <a:lnTo>
                    <a:pt x="72" y="36"/>
                  </a:lnTo>
                  <a:lnTo>
                    <a:pt x="69" y="22"/>
                  </a:lnTo>
                  <a:lnTo>
                    <a:pt x="62" y="11"/>
                  </a:lnTo>
                  <a:lnTo>
                    <a:pt x="50" y="3"/>
                  </a:lnTo>
                  <a:lnTo>
                    <a:pt x="36" y="0"/>
                  </a:lnTo>
                  <a:lnTo>
                    <a:pt x="22" y="3"/>
                  </a:lnTo>
                  <a:lnTo>
                    <a:pt x="11"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47" name="Picture 59"/>
            <p:cNvPicPr>
              <a:picLocks noChangeAspect="1" noChangeArrowheads="1"/>
            </p:cNvPicPr>
            <p:nvPr/>
          </p:nvPicPr>
          <p:blipFill>
            <a:blip r:embed="rId2" cstate="print"/>
            <a:srcRect/>
            <a:stretch>
              <a:fillRect/>
            </a:stretch>
          </p:blipFill>
          <p:spPr bwMode="auto">
            <a:xfrm>
              <a:off x="11930" y="3556"/>
              <a:ext cx="221" cy="221"/>
            </a:xfrm>
            <a:prstGeom prst="rect">
              <a:avLst/>
            </a:prstGeom>
            <a:noFill/>
          </p:spPr>
        </p:pic>
        <p:sp>
          <p:nvSpPr>
            <p:cNvPr id="37946" name="Freeform 58"/>
            <p:cNvSpPr>
              <a:spLocks/>
            </p:cNvSpPr>
            <p:nvPr/>
          </p:nvSpPr>
          <p:spPr bwMode="auto">
            <a:xfrm>
              <a:off x="12005" y="3594"/>
              <a:ext cx="72" cy="72"/>
            </a:xfrm>
            <a:custGeom>
              <a:avLst/>
              <a:gdLst/>
              <a:ahLst/>
              <a:cxnLst>
                <a:cxn ang="0">
                  <a:pos x="36" y="0"/>
                </a:cxn>
                <a:cxn ang="0">
                  <a:pos x="22" y="3"/>
                </a:cxn>
                <a:cxn ang="0">
                  <a:pos x="10" y="11"/>
                </a:cxn>
                <a:cxn ang="0">
                  <a:pos x="3" y="22"/>
                </a:cxn>
                <a:cxn ang="0">
                  <a:pos x="0" y="36"/>
                </a:cxn>
                <a:cxn ang="0">
                  <a:pos x="3" y="50"/>
                </a:cxn>
                <a:cxn ang="0">
                  <a:pos x="10" y="62"/>
                </a:cxn>
                <a:cxn ang="0">
                  <a:pos x="22" y="70"/>
                </a:cxn>
                <a:cxn ang="0">
                  <a:pos x="36" y="72"/>
                </a:cxn>
                <a:cxn ang="0">
                  <a:pos x="50" y="70"/>
                </a:cxn>
                <a:cxn ang="0">
                  <a:pos x="61" y="62"/>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0" y="11"/>
                  </a:lnTo>
                  <a:lnTo>
                    <a:pt x="3" y="22"/>
                  </a:lnTo>
                  <a:lnTo>
                    <a:pt x="0" y="36"/>
                  </a:lnTo>
                  <a:lnTo>
                    <a:pt x="3" y="50"/>
                  </a:lnTo>
                  <a:lnTo>
                    <a:pt x="10" y="62"/>
                  </a:lnTo>
                  <a:lnTo>
                    <a:pt x="22" y="70"/>
                  </a:lnTo>
                  <a:lnTo>
                    <a:pt x="36" y="72"/>
                  </a:lnTo>
                  <a:lnTo>
                    <a:pt x="50" y="70"/>
                  </a:lnTo>
                  <a:lnTo>
                    <a:pt x="61" y="62"/>
                  </a:lnTo>
                  <a:lnTo>
                    <a:pt x="69" y="50"/>
                  </a:lnTo>
                  <a:lnTo>
                    <a:pt x="72" y="36"/>
                  </a:lnTo>
                  <a:lnTo>
                    <a:pt x="69" y="22"/>
                  </a:lnTo>
                  <a:lnTo>
                    <a:pt x="61"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45" name="Freeform 57"/>
            <p:cNvSpPr>
              <a:spLocks/>
            </p:cNvSpPr>
            <p:nvPr/>
          </p:nvSpPr>
          <p:spPr bwMode="auto">
            <a:xfrm>
              <a:off x="12005" y="3594"/>
              <a:ext cx="72" cy="72"/>
            </a:xfrm>
            <a:custGeom>
              <a:avLst/>
              <a:gdLst/>
              <a:ahLst/>
              <a:cxnLst>
                <a:cxn ang="0">
                  <a:pos x="0" y="36"/>
                </a:cxn>
                <a:cxn ang="0">
                  <a:pos x="3" y="50"/>
                </a:cxn>
                <a:cxn ang="0">
                  <a:pos x="10" y="62"/>
                </a:cxn>
                <a:cxn ang="0">
                  <a:pos x="22" y="70"/>
                </a:cxn>
                <a:cxn ang="0">
                  <a:pos x="36" y="72"/>
                </a:cxn>
                <a:cxn ang="0">
                  <a:pos x="50" y="70"/>
                </a:cxn>
                <a:cxn ang="0">
                  <a:pos x="61" y="62"/>
                </a:cxn>
                <a:cxn ang="0">
                  <a:pos x="69" y="50"/>
                </a:cxn>
                <a:cxn ang="0">
                  <a:pos x="72" y="36"/>
                </a:cxn>
                <a:cxn ang="0">
                  <a:pos x="69" y="22"/>
                </a:cxn>
                <a:cxn ang="0">
                  <a:pos x="61" y="11"/>
                </a:cxn>
                <a:cxn ang="0">
                  <a:pos x="50" y="3"/>
                </a:cxn>
                <a:cxn ang="0">
                  <a:pos x="36" y="0"/>
                </a:cxn>
                <a:cxn ang="0">
                  <a:pos x="22" y="3"/>
                </a:cxn>
                <a:cxn ang="0">
                  <a:pos x="10" y="11"/>
                </a:cxn>
                <a:cxn ang="0">
                  <a:pos x="3" y="22"/>
                </a:cxn>
                <a:cxn ang="0">
                  <a:pos x="0" y="36"/>
                </a:cxn>
              </a:cxnLst>
              <a:rect l="0" t="0" r="r" b="b"/>
              <a:pathLst>
                <a:path w="72" h="72">
                  <a:moveTo>
                    <a:pt x="0" y="36"/>
                  </a:moveTo>
                  <a:lnTo>
                    <a:pt x="3" y="50"/>
                  </a:lnTo>
                  <a:lnTo>
                    <a:pt x="10" y="62"/>
                  </a:lnTo>
                  <a:lnTo>
                    <a:pt x="22" y="70"/>
                  </a:lnTo>
                  <a:lnTo>
                    <a:pt x="36" y="72"/>
                  </a:lnTo>
                  <a:lnTo>
                    <a:pt x="50" y="70"/>
                  </a:lnTo>
                  <a:lnTo>
                    <a:pt x="61" y="62"/>
                  </a:lnTo>
                  <a:lnTo>
                    <a:pt x="69" y="50"/>
                  </a:lnTo>
                  <a:lnTo>
                    <a:pt x="72" y="36"/>
                  </a:lnTo>
                  <a:lnTo>
                    <a:pt x="69" y="22"/>
                  </a:lnTo>
                  <a:lnTo>
                    <a:pt x="61" y="11"/>
                  </a:lnTo>
                  <a:lnTo>
                    <a:pt x="50" y="3"/>
                  </a:lnTo>
                  <a:lnTo>
                    <a:pt x="36" y="0"/>
                  </a:lnTo>
                  <a:lnTo>
                    <a:pt x="22" y="3"/>
                  </a:lnTo>
                  <a:lnTo>
                    <a:pt x="10"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44" name="Picture 56"/>
            <p:cNvPicPr>
              <a:picLocks noChangeAspect="1" noChangeArrowheads="1"/>
            </p:cNvPicPr>
            <p:nvPr/>
          </p:nvPicPr>
          <p:blipFill>
            <a:blip r:embed="rId2" cstate="print"/>
            <a:srcRect/>
            <a:stretch>
              <a:fillRect/>
            </a:stretch>
          </p:blipFill>
          <p:spPr bwMode="auto">
            <a:xfrm>
              <a:off x="12173" y="3405"/>
              <a:ext cx="221" cy="221"/>
            </a:xfrm>
            <a:prstGeom prst="rect">
              <a:avLst/>
            </a:prstGeom>
            <a:noFill/>
          </p:spPr>
        </p:pic>
        <p:sp>
          <p:nvSpPr>
            <p:cNvPr id="37943" name="Freeform 55"/>
            <p:cNvSpPr>
              <a:spLocks/>
            </p:cNvSpPr>
            <p:nvPr/>
          </p:nvSpPr>
          <p:spPr bwMode="auto">
            <a:xfrm>
              <a:off x="12247" y="3443"/>
              <a:ext cx="72" cy="72"/>
            </a:xfrm>
            <a:custGeom>
              <a:avLst/>
              <a:gdLst/>
              <a:ahLst/>
              <a:cxnLst>
                <a:cxn ang="0">
                  <a:pos x="36" y="0"/>
                </a:cxn>
                <a:cxn ang="0">
                  <a:pos x="22" y="3"/>
                </a:cxn>
                <a:cxn ang="0">
                  <a:pos x="11" y="11"/>
                </a:cxn>
                <a:cxn ang="0">
                  <a:pos x="3" y="22"/>
                </a:cxn>
                <a:cxn ang="0">
                  <a:pos x="0" y="36"/>
                </a:cxn>
                <a:cxn ang="0">
                  <a:pos x="3" y="50"/>
                </a:cxn>
                <a:cxn ang="0">
                  <a:pos x="11" y="62"/>
                </a:cxn>
                <a:cxn ang="0">
                  <a:pos x="22" y="69"/>
                </a:cxn>
                <a:cxn ang="0">
                  <a:pos x="36" y="72"/>
                </a:cxn>
                <a:cxn ang="0">
                  <a:pos x="50" y="69"/>
                </a:cxn>
                <a:cxn ang="0">
                  <a:pos x="62" y="62"/>
                </a:cxn>
                <a:cxn ang="0">
                  <a:pos x="69" y="50"/>
                </a:cxn>
                <a:cxn ang="0">
                  <a:pos x="72" y="36"/>
                </a:cxn>
                <a:cxn ang="0">
                  <a:pos x="69"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2"/>
                  </a:lnTo>
                  <a:lnTo>
                    <a:pt x="22" y="69"/>
                  </a:lnTo>
                  <a:lnTo>
                    <a:pt x="36" y="72"/>
                  </a:lnTo>
                  <a:lnTo>
                    <a:pt x="50" y="69"/>
                  </a:lnTo>
                  <a:lnTo>
                    <a:pt x="62" y="62"/>
                  </a:lnTo>
                  <a:lnTo>
                    <a:pt x="69" y="50"/>
                  </a:lnTo>
                  <a:lnTo>
                    <a:pt x="72" y="36"/>
                  </a:lnTo>
                  <a:lnTo>
                    <a:pt x="69" y="22"/>
                  </a:lnTo>
                  <a:lnTo>
                    <a:pt x="62"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42" name="Freeform 54"/>
            <p:cNvSpPr>
              <a:spLocks/>
            </p:cNvSpPr>
            <p:nvPr/>
          </p:nvSpPr>
          <p:spPr bwMode="auto">
            <a:xfrm>
              <a:off x="12247" y="3443"/>
              <a:ext cx="72" cy="72"/>
            </a:xfrm>
            <a:custGeom>
              <a:avLst/>
              <a:gdLst/>
              <a:ahLst/>
              <a:cxnLst>
                <a:cxn ang="0">
                  <a:pos x="0" y="36"/>
                </a:cxn>
                <a:cxn ang="0">
                  <a:pos x="3" y="50"/>
                </a:cxn>
                <a:cxn ang="0">
                  <a:pos x="11" y="62"/>
                </a:cxn>
                <a:cxn ang="0">
                  <a:pos x="22" y="69"/>
                </a:cxn>
                <a:cxn ang="0">
                  <a:pos x="36" y="72"/>
                </a:cxn>
                <a:cxn ang="0">
                  <a:pos x="50" y="69"/>
                </a:cxn>
                <a:cxn ang="0">
                  <a:pos x="62" y="62"/>
                </a:cxn>
                <a:cxn ang="0">
                  <a:pos x="69" y="50"/>
                </a:cxn>
                <a:cxn ang="0">
                  <a:pos x="72" y="36"/>
                </a:cxn>
                <a:cxn ang="0">
                  <a:pos x="69"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2"/>
                  </a:lnTo>
                  <a:lnTo>
                    <a:pt x="22" y="69"/>
                  </a:lnTo>
                  <a:lnTo>
                    <a:pt x="36" y="72"/>
                  </a:lnTo>
                  <a:lnTo>
                    <a:pt x="50" y="69"/>
                  </a:lnTo>
                  <a:lnTo>
                    <a:pt x="62" y="62"/>
                  </a:lnTo>
                  <a:lnTo>
                    <a:pt x="69" y="50"/>
                  </a:lnTo>
                  <a:lnTo>
                    <a:pt x="72" y="36"/>
                  </a:lnTo>
                  <a:lnTo>
                    <a:pt x="69" y="22"/>
                  </a:lnTo>
                  <a:lnTo>
                    <a:pt x="62" y="11"/>
                  </a:lnTo>
                  <a:lnTo>
                    <a:pt x="50" y="3"/>
                  </a:lnTo>
                  <a:lnTo>
                    <a:pt x="36" y="0"/>
                  </a:lnTo>
                  <a:lnTo>
                    <a:pt x="22" y="3"/>
                  </a:lnTo>
                  <a:lnTo>
                    <a:pt x="11"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41" name="Picture 53"/>
            <p:cNvPicPr>
              <a:picLocks noChangeAspect="1" noChangeArrowheads="1"/>
            </p:cNvPicPr>
            <p:nvPr/>
          </p:nvPicPr>
          <p:blipFill>
            <a:blip r:embed="rId2" cstate="print"/>
            <a:srcRect/>
            <a:stretch>
              <a:fillRect/>
            </a:stretch>
          </p:blipFill>
          <p:spPr bwMode="auto">
            <a:xfrm>
              <a:off x="12422" y="3326"/>
              <a:ext cx="221" cy="221"/>
            </a:xfrm>
            <a:prstGeom prst="rect">
              <a:avLst/>
            </a:prstGeom>
            <a:noFill/>
          </p:spPr>
        </p:pic>
        <p:sp>
          <p:nvSpPr>
            <p:cNvPr id="37940" name="Freeform 52"/>
            <p:cNvSpPr>
              <a:spLocks/>
            </p:cNvSpPr>
            <p:nvPr/>
          </p:nvSpPr>
          <p:spPr bwMode="auto">
            <a:xfrm>
              <a:off x="12497" y="3364"/>
              <a:ext cx="72" cy="72"/>
            </a:xfrm>
            <a:custGeom>
              <a:avLst/>
              <a:gdLst/>
              <a:ahLst/>
              <a:cxnLst>
                <a:cxn ang="0">
                  <a:pos x="36" y="0"/>
                </a:cxn>
                <a:cxn ang="0">
                  <a:pos x="22" y="3"/>
                </a:cxn>
                <a:cxn ang="0">
                  <a:pos x="10" y="11"/>
                </a:cxn>
                <a:cxn ang="0">
                  <a:pos x="3" y="22"/>
                </a:cxn>
                <a:cxn ang="0">
                  <a:pos x="0" y="36"/>
                </a:cxn>
                <a:cxn ang="0">
                  <a:pos x="3" y="50"/>
                </a:cxn>
                <a:cxn ang="0">
                  <a:pos x="10" y="61"/>
                </a:cxn>
                <a:cxn ang="0">
                  <a:pos x="22" y="69"/>
                </a:cxn>
                <a:cxn ang="0">
                  <a:pos x="36" y="72"/>
                </a:cxn>
                <a:cxn ang="0">
                  <a:pos x="50" y="69"/>
                </a:cxn>
                <a:cxn ang="0">
                  <a:pos x="61" y="61"/>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0" y="11"/>
                  </a:lnTo>
                  <a:lnTo>
                    <a:pt x="3" y="22"/>
                  </a:lnTo>
                  <a:lnTo>
                    <a:pt x="0" y="36"/>
                  </a:lnTo>
                  <a:lnTo>
                    <a:pt x="3" y="50"/>
                  </a:lnTo>
                  <a:lnTo>
                    <a:pt x="10" y="61"/>
                  </a:lnTo>
                  <a:lnTo>
                    <a:pt x="22" y="69"/>
                  </a:lnTo>
                  <a:lnTo>
                    <a:pt x="36" y="72"/>
                  </a:lnTo>
                  <a:lnTo>
                    <a:pt x="50" y="69"/>
                  </a:lnTo>
                  <a:lnTo>
                    <a:pt x="61" y="61"/>
                  </a:lnTo>
                  <a:lnTo>
                    <a:pt x="69" y="50"/>
                  </a:lnTo>
                  <a:lnTo>
                    <a:pt x="72" y="36"/>
                  </a:lnTo>
                  <a:lnTo>
                    <a:pt x="69" y="22"/>
                  </a:lnTo>
                  <a:lnTo>
                    <a:pt x="61"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39" name="Freeform 51"/>
            <p:cNvSpPr>
              <a:spLocks/>
            </p:cNvSpPr>
            <p:nvPr/>
          </p:nvSpPr>
          <p:spPr bwMode="auto">
            <a:xfrm>
              <a:off x="12497" y="3364"/>
              <a:ext cx="72" cy="72"/>
            </a:xfrm>
            <a:custGeom>
              <a:avLst/>
              <a:gdLst/>
              <a:ahLst/>
              <a:cxnLst>
                <a:cxn ang="0">
                  <a:pos x="0" y="36"/>
                </a:cxn>
                <a:cxn ang="0">
                  <a:pos x="3" y="50"/>
                </a:cxn>
                <a:cxn ang="0">
                  <a:pos x="10" y="61"/>
                </a:cxn>
                <a:cxn ang="0">
                  <a:pos x="22" y="69"/>
                </a:cxn>
                <a:cxn ang="0">
                  <a:pos x="36" y="72"/>
                </a:cxn>
                <a:cxn ang="0">
                  <a:pos x="50" y="69"/>
                </a:cxn>
                <a:cxn ang="0">
                  <a:pos x="61" y="61"/>
                </a:cxn>
                <a:cxn ang="0">
                  <a:pos x="69" y="50"/>
                </a:cxn>
                <a:cxn ang="0">
                  <a:pos x="72" y="36"/>
                </a:cxn>
                <a:cxn ang="0">
                  <a:pos x="69" y="22"/>
                </a:cxn>
                <a:cxn ang="0">
                  <a:pos x="61" y="11"/>
                </a:cxn>
                <a:cxn ang="0">
                  <a:pos x="50" y="3"/>
                </a:cxn>
                <a:cxn ang="0">
                  <a:pos x="36" y="0"/>
                </a:cxn>
                <a:cxn ang="0">
                  <a:pos x="22" y="3"/>
                </a:cxn>
                <a:cxn ang="0">
                  <a:pos x="10" y="11"/>
                </a:cxn>
                <a:cxn ang="0">
                  <a:pos x="3" y="22"/>
                </a:cxn>
                <a:cxn ang="0">
                  <a:pos x="0" y="36"/>
                </a:cxn>
              </a:cxnLst>
              <a:rect l="0" t="0" r="r" b="b"/>
              <a:pathLst>
                <a:path w="72" h="72">
                  <a:moveTo>
                    <a:pt x="0" y="36"/>
                  </a:moveTo>
                  <a:lnTo>
                    <a:pt x="3" y="50"/>
                  </a:lnTo>
                  <a:lnTo>
                    <a:pt x="10" y="61"/>
                  </a:lnTo>
                  <a:lnTo>
                    <a:pt x="22" y="69"/>
                  </a:lnTo>
                  <a:lnTo>
                    <a:pt x="36" y="72"/>
                  </a:lnTo>
                  <a:lnTo>
                    <a:pt x="50" y="69"/>
                  </a:lnTo>
                  <a:lnTo>
                    <a:pt x="61" y="61"/>
                  </a:lnTo>
                  <a:lnTo>
                    <a:pt x="69" y="50"/>
                  </a:lnTo>
                  <a:lnTo>
                    <a:pt x="72" y="36"/>
                  </a:lnTo>
                  <a:lnTo>
                    <a:pt x="69" y="22"/>
                  </a:lnTo>
                  <a:lnTo>
                    <a:pt x="61" y="11"/>
                  </a:lnTo>
                  <a:lnTo>
                    <a:pt x="50" y="3"/>
                  </a:lnTo>
                  <a:lnTo>
                    <a:pt x="36" y="0"/>
                  </a:lnTo>
                  <a:lnTo>
                    <a:pt x="22" y="3"/>
                  </a:lnTo>
                  <a:lnTo>
                    <a:pt x="10"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38" name="Picture 50"/>
            <p:cNvPicPr>
              <a:picLocks noChangeAspect="1" noChangeArrowheads="1"/>
            </p:cNvPicPr>
            <p:nvPr/>
          </p:nvPicPr>
          <p:blipFill>
            <a:blip r:embed="rId2" cstate="print"/>
            <a:srcRect/>
            <a:stretch>
              <a:fillRect/>
            </a:stretch>
          </p:blipFill>
          <p:spPr bwMode="auto">
            <a:xfrm>
              <a:off x="12672" y="3362"/>
              <a:ext cx="221" cy="221"/>
            </a:xfrm>
            <a:prstGeom prst="rect">
              <a:avLst/>
            </a:prstGeom>
            <a:noFill/>
          </p:spPr>
        </p:pic>
        <p:sp>
          <p:nvSpPr>
            <p:cNvPr id="37937" name="Freeform 49"/>
            <p:cNvSpPr>
              <a:spLocks/>
            </p:cNvSpPr>
            <p:nvPr/>
          </p:nvSpPr>
          <p:spPr bwMode="auto">
            <a:xfrm>
              <a:off x="12746" y="3400"/>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36" name="Freeform 48"/>
            <p:cNvSpPr>
              <a:spLocks/>
            </p:cNvSpPr>
            <p:nvPr/>
          </p:nvSpPr>
          <p:spPr bwMode="auto">
            <a:xfrm>
              <a:off x="12746" y="3400"/>
              <a:ext cx="72" cy="72"/>
            </a:xfrm>
            <a:custGeom>
              <a:avLst/>
              <a:gdLst/>
              <a:ahLst/>
              <a:cxnLst>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lnTo>
                    <a:pt x="22" y="3"/>
                  </a:lnTo>
                  <a:lnTo>
                    <a:pt x="11"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35" name="Picture 47"/>
            <p:cNvPicPr>
              <a:picLocks noChangeAspect="1" noChangeArrowheads="1"/>
            </p:cNvPicPr>
            <p:nvPr/>
          </p:nvPicPr>
          <p:blipFill>
            <a:blip r:embed="rId2" cstate="print"/>
            <a:srcRect/>
            <a:stretch>
              <a:fillRect/>
            </a:stretch>
          </p:blipFill>
          <p:spPr bwMode="auto">
            <a:xfrm>
              <a:off x="12912" y="3254"/>
              <a:ext cx="221" cy="221"/>
            </a:xfrm>
            <a:prstGeom prst="rect">
              <a:avLst/>
            </a:prstGeom>
            <a:noFill/>
          </p:spPr>
        </p:pic>
        <p:sp>
          <p:nvSpPr>
            <p:cNvPr id="37934" name="Freeform 46"/>
            <p:cNvSpPr>
              <a:spLocks/>
            </p:cNvSpPr>
            <p:nvPr/>
          </p:nvSpPr>
          <p:spPr bwMode="auto">
            <a:xfrm>
              <a:off x="12986" y="3292"/>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33" name="Freeform 45"/>
            <p:cNvSpPr>
              <a:spLocks/>
            </p:cNvSpPr>
            <p:nvPr/>
          </p:nvSpPr>
          <p:spPr bwMode="auto">
            <a:xfrm>
              <a:off x="12986" y="3292"/>
              <a:ext cx="72" cy="72"/>
            </a:xfrm>
            <a:custGeom>
              <a:avLst/>
              <a:gdLst/>
              <a:ahLst/>
              <a:cxnLst>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lnTo>
                    <a:pt x="22" y="3"/>
                  </a:lnTo>
                  <a:lnTo>
                    <a:pt x="11" y="11"/>
                  </a:lnTo>
                  <a:lnTo>
                    <a:pt x="3"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32" name="Picture 44"/>
            <p:cNvPicPr>
              <a:picLocks noChangeAspect="1" noChangeArrowheads="1"/>
            </p:cNvPicPr>
            <p:nvPr/>
          </p:nvPicPr>
          <p:blipFill>
            <a:blip r:embed="rId2" cstate="print"/>
            <a:srcRect/>
            <a:stretch>
              <a:fillRect/>
            </a:stretch>
          </p:blipFill>
          <p:spPr bwMode="auto">
            <a:xfrm>
              <a:off x="13663" y="3477"/>
              <a:ext cx="221" cy="221"/>
            </a:xfrm>
            <a:prstGeom prst="rect">
              <a:avLst/>
            </a:prstGeom>
            <a:noFill/>
          </p:spPr>
        </p:pic>
        <p:sp>
          <p:nvSpPr>
            <p:cNvPr id="37931" name="Freeform 43"/>
            <p:cNvSpPr>
              <a:spLocks/>
            </p:cNvSpPr>
            <p:nvPr/>
          </p:nvSpPr>
          <p:spPr bwMode="auto">
            <a:xfrm>
              <a:off x="13738" y="3515"/>
              <a:ext cx="72" cy="72"/>
            </a:xfrm>
            <a:custGeom>
              <a:avLst/>
              <a:gdLst/>
              <a:ahLst/>
              <a:cxnLst>
                <a:cxn ang="0">
                  <a:pos x="36" y="0"/>
                </a:cxn>
                <a:cxn ang="0">
                  <a:pos x="22" y="3"/>
                </a:cxn>
                <a:cxn ang="0">
                  <a:pos x="10" y="11"/>
                </a:cxn>
                <a:cxn ang="0">
                  <a:pos x="2" y="22"/>
                </a:cxn>
                <a:cxn ang="0">
                  <a:pos x="0" y="36"/>
                </a:cxn>
                <a:cxn ang="0">
                  <a:pos x="2" y="50"/>
                </a:cxn>
                <a:cxn ang="0">
                  <a:pos x="10" y="62"/>
                </a:cxn>
                <a:cxn ang="0">
                  <a:pos x="22" y="69"/>
                </a:cxn>
                <a:cxn ang="0">
                  <a:pos x="36" y="72"/>
                </a:cxn>
                <a:cxn ang="0">
                  <a:pos x="50" y="69"/>
                </a:cxn>
                <a:cxn ang="0">
                  <a:pos x="61" y="62"/>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0" y="11"/>
                  </a:lnTo>
                  <a:lnTo>
                    <a:pt x="2" y="22"/>
                  </a:lnTo>
                  <a:lnTo>
                    <a:pt x="0" y="36"/>
                  </a:lnTo>
                  <a:lnTo>
                    <a:pt x="2" y="50"/>
                  </a:lnTo>
                  <a:lnTo>
                    <a:pt x="10" y="62"/>
                  </a:lnTo>
                  <a:lnTo>
                    <a:pt x="22" y="69"/>
                  </a:lnTo>
                  <a:lnTo>
                    <a:pt x="36" y="72"/>
                  </a:lnTo>
                  <a:lnTo>
                    <a:pt x="50" y="69"/>
                  </a:lnTo>
                  <a:lnTo>
                    <a:pt x="61" y="62"/>
                  </a:lnTo>
                  <a:lnTo>
                    <a:pt x="69" y="50"/>
                  </a:lnTo>
                  <a:lnTo>
                    <a:pt x="72" y="36"/>
                  </a:lnTo>
                  <a:lnTo>
                    <a:pt x="69" y="22"/>
                  </a:lnTo>
                  <a:lnTo>
                    <a:pt x="61" y="11"/>
                  </a:lnTo>
                  <a:lnTo>
                    <a:pt x="50" y="3"/>
                  </a:lnTo>
                  <a:lnTo>
                    <a:pt x="36" y="0"/>
                  </a:lnTo>
                  <a:close/>
                </a:path>
              </a:pathLst>
            </a:custGeom>
            <a:solidFill>
              <a:srgbClr val="001F5F"/>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30" name="Freeform 42"/>
            <p:cNvSpPr>
              <a:spLocks/>
            </p:cNvSpPr>
            <p:nvPr/>
          </p:nvSpPr>
          <p:spPr bwMode="auto">
            <a:xfrm>
              <a:off x="13738" y="3515"/>
              <a:ext cx="72" cy="72"/>
            </a:xfrm>
            <a:custGeom>
              <a:avLst/>
              <a:gdLst/>
              <a:ahLst/>
              <a:cxnLst>
                <a:cxn ang="0">
                  <a:pos x="0" y="36"/>
                </a:cxn>
                <a:cxn ang="0">
                  <a:pos x="2" y="50"/>
                </a:cxn>
                <a:cxn ang="0">
                  <a:pos x="10" y="62"/>
                </a:cxn>
                <a:cxn ang="0">
                  <a:pos x="22" y="69"/>
                </a:cxn>
                <a:cxn ang="0">
                  <a:pos x="36" y="72"/>
                </a:cxn>
                <a:cxn ang="0">
                  <a:pos x="50" y="69"/>
                </a:cxn>
                <a:cxn ang="0">
                  <a:pos x="61" y="62"/>
                </a:cxn>
                <a:cxn ang="0">
                  <a:pos x="69" y="50"/>
                </a:cxn>
                <a:cxn ang="0">
                  <a:pos x="72" y="36"/>
                </a:cxn>
                <a:cxn ang="0">
                  <a:pos x="69" y="22"/>
                </a:cxn>
                <a:cxn ang="0">
                  <a:pos x="61" y="11"/>
                </a:cxn>
                <a:cxn ang="0">
                  <a:pos x="50" y="3"/>
                </a:cxn>
                <a:cxn ang="0">
                  <a:pos x="36" y="0"/>
                </a:cxn>
                <a:cxn ang="0">
                  <a:pos x="22" y="3"/>
                </a:cxn>
                <a:cxn ang="0">
                  <a:pos x="10" y="11"/>
                </a:cxn>
                <a:cxn ang="0">
                  <a:pos x="2" y="22"/>
                </a:cxn>
                <a:cxn ang="0">
                  <a:pos x="0" y="36"/>
                </a:cxn>
              </a:cxnLst>
              <a:rect l="0" t="0" r="r" b="b"/>
              <a:pathLst>
                <a:path w="72" h="72">
                  <a:moveTo>
                    <a:pt x="0" y="36"/>
                  </a:moveTo>
                  <a:lnTo>
                    <a:pt x="2" y="50"/>
                  </a:lnTo>
                  <a:lnTo>
                    <a:pt x="10" y="62"/>
                  </a:lnTo>
                  <a:lnTo>
                    <a:pt x="22" y="69"/>
                  </a:lnTo>
                  <a:lnTo>
                    <a:pt x="36" y="72"/>
                  </a:lnTo>
                  <a:lnTo>
                    <a:pt x="50" y="69"/>
                  </a:lnTo>
                  <a:lnTo>
                    <a:pt x="61" y="62"/>
                  </a:lnTo>
                  <a:lnTo>
                    <a:pt x="69" y="50"/>
                  </a:lnTo>
                  <a:lnTo>
                    <a:pt x="72" y="36"/>
                  </a:lnTo>
                  <a:lnTo>
                    <a:pt x="69" y="22"/>
                  </a:lnTo>
                  <a:lnTo>
                    <a:pt x="61" y="11"/>
                  </a:lnTo>
                  <a:lnTo>
                    <a:pt x="50" y="3"/>
                  </a:lnTo>
                  <a:lnTo>
                    <a:pt x="36" y="0"/>
                  </a:lnTo>
                  <a:lnTo>
                    <a:pt x="22" y="3"/>
                  </a:lnTo>
                  <a:lnTo>
                    <a:pt x="10" y="11"/>
                  </a:lnTo>
                  <a:lnTo>
                    <a:pt x="2" y="22"/>
                  </a:lnTo>
                  <a:lnTo>
                    <a:pt x="0" y="36"/>
                  </a:lnTo>
                  <a:close/>
                </a:path>
              </a:pathLst>
            </a:custGeom>
            <a:noFill/>
            <a:ln w="9144">
              <a:solidFill>
                <a:srgbClr val="162B47"/>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29" name="Picture 41"/>
            <p:cNvPicPr>
              <a:picLocks noChangeAspect="1" noChangeArrowheads="1"/>
            </p:cNvPicPr>
            <p:nvPr/>
          </p:nvPicPr>
          <p:blipFill>
            <a:blip r:embed="rId2" cstate="print"/>
            <a:srcRect/>
            <a:stretch>
              <a:fillRect/>
            </a:stretch>
          </p:blipFill>
          <p:spPr bwMode="auto">
            <a:xfrm>
              <a:off x="9962" y="4857"/>
              <a:ext cx="221" cy="221"/>
            </a:xfrm>
            <a:prstGeom prst="rect">
              <a:avLst/>
            </a:prstGeom>
            <a:noFill/>
          </p:spPr>
        </p:pic>
        <p:sp>
          <p:nvSpPr>
            <p:cNvPr id="37928" name="Freeform 40"/>
            <p:cNvSpPr>
              <a:spLocks/>
            </p:cNvSpPr>
            <p:nvPr/>
          </p:nvSpPr>
          <p:spPr bwMode="auto">
            <a:xfrm>
              <a:off x="10037" y="4895"/>
              <a:ext cx="72" cy="72"/>
            </a:xfrm>
            <a:custGeom>
              <a:avLst/>
              <a:gdLst/>
              <a:ahLst/>
              <a:cxnLst>
                <a:cxn ang="0">
                  <a:pos x="36" y="0"/>
                </a:cxn>
                <a:cxn ang="0">
                  <a:pos x="22" y="3"/>
                </a:cxn>
                <a:cxn ang="0">
                  <a:pos x="10" y="11"/>
                </a:cxn>
                <a:cxn ang="0">
                  <a:pos x="3" y="22"/>
                </a:cxn>
                <a:cxn ang="0">
                  <a:pos x="0" y="36"/>
                </a:cxn>
                <a:cxn ang="0">
                  <a:pos x="3" y="50"/>
                </a:cxn>
                <a:cxn ang="0">
                  <a:pos x="10" y="62"/>
                </a:cxn>
                <a:cxn ang="0">
                  <a:pos x="22" y="69"/>
                </a:cxn>
                <a:cxn ang="0">
                  <a:pos x="36" y="72"/>
                </a:cxn>
                <a:cxn ang="0">
                  <a:pos x="50" y="69"/>
                </a:cxn>
                <a:cxn ang="0">
                  <a:pos x="61" y="62"/>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0" y="11"/>
                  </a:lnTo>
                  <a:lnTo>
                    <a:pt x="3" y="22"/>
                  </a:lnTo>
                  <a:lnTo>
                    <a:pt x="0" y="36"/>
                  </a:lnTo>
                  <a:lnTo>
                    <a:pt x="3" y="50"/>
                  </a:lnTo>
                  <a:lnTo>
                    <a:pt x="10" y="62"/>
                  </a:lnTo>
                  <a:lnTo>
                    <a:pt x="22" y="69"/>
                  </a:lnTo>
                  <a:lnTo>
                    <a:pt x="36" y="72"/>
                  </a:lnTo>
                  <a:lnTo>
                    <a:pt x="50" y="69"/>
                  </a:lnTo>
                  <a:lnTo>
                    <a:pt x="61" y="62"/>
                  </a:lnTo>
                  <a:lnTo>
                    <a:pt x="69" y="50"/>
                  </a:lnTo>
                  <a:lnTo>
                    <a:pt x="72" y="36"/>
                  </a:lnTo>
                  <a:lnTo>
                    <a:pt x="69" y="22"/>
                  </a:lnTo>
                  <a:lnTo>
                    <a:pt x="61"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27" name="Freeform 39"/>
            <p:cNvSpPr>
              <a:spLocks/>
            </p:cNvSpPr>
            <p:nvPr/>
          </p:nvSpPr>
          <p:spPr bwMode="auto">
            <a:xfrm>
              <a:off x="10037" y="4895"/>
              <a:ext cx="72" cy="72"/>
            </a:xfrm>
            <a:custGeom>
              <a:avLst/>
              <a:gdLst/>
              <a:ahLst/>
              <a:cxnLst>
                <a:cxn ang="0">
                  <a:pos x="0" y="36"/>
                </a:cxn>
                <a:cxn ang="0">
                  <a:pos x="3" y="50"/>
                </a:cxn>
                <a:cxn ang="0">
                  <a:pos x="10" y="62"/>
                </a:cxn>
                <a:cxn ang="0">
                  <a:pos x="22" y="69"/>
                </a:cxn>
                <a:cxn ang="0">
                  <a:pos x="36" y="72"/>
                </a:cxn>
                <a:cxn ang="0">
                  <a:pos x="50" y="69"/>
                </a:cxn>
                <a:cxn ang="0">
                  <a:pos x="61" y="62"/>
                </a:cxn>
                <a:cxn ang="0">
                  <a:pos x="69" y="50"/>
                </a:cxn>
                <a:cxn ang="0">
                  <a:pos x="72" y="36"/>
                </a:cxn>
                <a:cxn ang="0">
                  <a:pos x="69" y="22"/>
                </a:cxn>
                <a:cxn ang="0">
                  <a:pos x="61" y="11"/>
                </a:cxn>
                <a:cxn ang="0">
                  <a:pos x="50" y="3"/>
                </a:cxn>
                <a:cxn ang="0">
                  <a:pos x="36" y="0"/>
                </a:cxn>
                <a:cxn ang="0">
                  <a:pos x="22" y="3"/>
                </a:cxn>
                <a:cxn ang="0">
                  <a:pos x="10" y="11"/>
                </a:cxn>
                <a:cxn ang="0">
                  <a:pos x="3" y="22"/>
                </a:cxn>
                <a:cxn ang="0">
                  <a:pos x="0" y="36"/>
                </a:cxn>
              </a:cxnLst>
              <a:rect l="0" t="0" r="r" b="b"/>
              <a:pathLst>
                <a:path w="72" h="72">
                  <a:moveTo>
                    <a:pt x="0" y="36"/>
                  </a:moveTo>
                  <a:lnTo>
                    <a:pt x="3" y="50"/>
                  </a:lnTo>
                  <a:lnTo>
                    <a:pt x="10" y="62"/>
                  </a:lnTo>
                  <a:lnTo>
                    <a:pt x="22" y="69"/>
                  </a:lnTo>
                  <a:lnTo>
                    <a:pt x="36" y="72"/>
                  </a:lnTo>
                  <a:lnTo>
                    <a:pt x="50" y="69"/>
                  </a:lnTo>
                  <a:lnTo>
                    <a:pt x="61" y="62"/>
                  </a:lnTo>
                  <a:lnTo>
                    <a:pt x="69" y="50"/>
                  </a:lnTo>
                  <a:lnTo>
                    <a:pt x="72" y="36"/>
                  </a:lnTo>
                  <a:lnTo>
                    <a:pt x="69" y="22"/>
                  </a:lnTo>
                  <a:lnTo>
                    <a:pt x="61" y="11"/>
                  </a:lnTo>
                  <a:lnTo>
                    <a:pt x="50" y="3"/>
                  </a:lnTo>
                  <a:lnTo>
                    <a:pt x="36" y="0"/>
                  </a:lnTo>
                  <a:lnTo>
                    <a:pt x="22" y="3"/>
                  </a:lnTo>
                  <a:lnTo>
                    <a:pt x="10" y="11"/>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26" name="Picture 38"/>
            <p:cNvPicPr>
              <a:picLocks noChangeAspect="1" noChangeArrowheads="1"/>
            </p:cNvPicPr>
            <p:nvPr/>
          </p:nvPicPr>
          <p:blipFill>
            <a:blip r:embed="rId2" cstate="print"/>
            <a:srcRect/>
            <a:stretch>
              <a:fillRect/>
            </a:stretch>
          </p:blipFill>
          <p:spPr bwMode="auto">
            <a:xfrm>
              <a:off x="10212" y="4893"/>
              <a:ext cx="221" cy="221"/>
            </a:xfrm>
            <a:prstGeom prst="rect">
              <a:avLst/>
            </a:prstGeom>
            <a:noFill/>
          </p:spPr>
        </p:pic>
        <p:sp>
          <p:nvSpPr>
            <p:cNvPr id="37925" name="Freeform 37"/>
            <p:cNvSpPr>
              <a:spLocks/>
            </p:cNvSpPr>
            <p:nvPr/>
          </p:nvSpPr>
          <p:spPr bwMode="auto">
            <a:xfrm>
              <a:off x="10286" y="4931"/>
              <a:ext cx="72" cy="72"/>
            </a:xfrm>
            <a:custGeom>
              <a:avLst/>
              <a:gdLst/>
              <a:ahLst/>
              <a:cxnLst>
                <a:cxn ang="0">
                  <a:pos x="36" y="0"/>
                </a:cxn>
                <a:cxn ang="0">
                  <a:pos x="22" y="3"/>
                </a:cxn>
                <a:cxn ang="0">
                  <a:pos x="11" y="11"/>
                </a:cxn>
                <a:cxn ang="0">
                  <a:pos x="3" y="22"/>
                </a:cxn>
                <a:cxn ang="0">
                  <a:pos x="0" y="36"/>
                </a:cxn>
                <a:cxn ang="0">
                  <a:pos x="3" y="50"/>
                </a:cxn>
                <a:cxn ang="0">
                  <a:pos x="11" y="62"/>
                </a:cxn>
                <a:cxn ang="0">
                  <a:pos x="22" y="69"/>
                </a:cxn>
                <a:cxn ang="0">
                  <a:pos x="36" y="72"/>
                </a:cxn>
                <a:cxn ang="0">
                  <a:pos x="50" y="69"/>
                </a:cxn>
                <a:cxn ang="0">
                  <a:pos x="62" y="62"/>
                </a:cxn>
                <a:cxn ang="0">
                  <a:pos x="70" y="50"/>
                </a:cxn>
                <a:cxn ang="0">
                  <a:pos x="72" y="36"/>
                </a:cxn>
                <a:cxn ang="0">
                  <a:pos x="70"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2"/>
                  </a:lnTo>
                  <a:lnTo>
                    <a:pt x="22" y="69"/>
                  </a:lnTo>
                  <a:lnTo>
                    <a:pt x="36" y="72"/>
                  </a:lnTo>
                  <a:lnTo>
                    <a:pt x="50" y="69"/>
                  </a:lnTo>
                  <a:lnTo>
                    <a:pt x="62" y="62"/>
                  </a:lnTo>
                  <a:lnTo>
                    <a:pt x="70" y="50"/>
                  </a:lnTo>
                  <a:lnTo>
                    <a:pt x="72" y="36"/>
                  </a:lnTo>
                  <a:lnTo>
                    <a:pt x="70" y="22"/>
                  </a:lnTo>
                  <a:lnTo>
                    <a:pt x="62"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24" name="Freeform 36"/>
            <p:cNvSpPr>
              <a:spLocks/>
            </p:cNvSpPr>
            <p:nvPr/>
          </p:nvSpPr>
          <p:spPr bwMode="auto">
            <a:xfrm>
              <a:off x="10286" y="4931"/>
              <a:ext cx="72" cy="72"/>
            </a:xfrm>
            <a:custGeom>
              <a:avLst/>
              <a:gdLst/>
              <a:ahLst/>
              <a:cxnLst>
                <a:cxn ang="0">
                  <a:pos x="0" y="36"/>
                </a:cxn>
                <a:cxn ang="0">
                  <a:pos x="3" y="50"/>
                </a:cxn>
                <a:cxn ang="0">
                  <a:pos x="11" y="62"/>
                </a:cxn>
                <a:cxn ang="0">
                  <a:pos x="22" y="69"/>
                </a:cxn>
                <a:cxn ang="0">
                  <a:pos x="36" y="72"/>
                </a:cxn>
                <a:cxn ang="0">
                  <a:pos x="50" y="69"/>
                </a:cxn>
                <a:cxn ang="0">
                  <a:pos x="62" y="62"/>
                </a:cxn>
                <a:cxn ang="0">
                  <a:pos x="70" y="50"/>
                </a:cxn>
                <a:cxn ang="0">
                  <a:pos x="72" y="36"/>
                </a:cxn>
                <a:cxn ang="0">
                  <a:pos x="70"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2"/>
                  </a:lnTo>
                  <a:lnTo>
                    <a:pt x="22" y="69"/>
                  </a:lnTo>
                  <a:lnTo>
                    <a:pt x="36" y="72"/>
                  </a:lnTo>
                  <a:lnTo>
                    <a:pt x="50" y="69"/>
                  </a:lnTo>
                  <a:lnTo>
                    <a:pt x="62" y="62"/>
                  </a:lnTo>
                  <a:lnTo>
                    <a:pt x="70" y="50"/>
                  </a:lnTo>
                  <a:lnTo>
                    <a:pt x="72" y="36"/>
                  </a:lnTo>
                  <a:lnTo>
                    <a:pt x="70" y="22"/>
                  </a:lnTo>
                  <a:lnTo>
                    <a:pt x="62" y="11"/>
                  </a:lnTo>
                  <a:lnTo>
                    <a:pt x="50" y="3"/>
                  </a:lnTo>
                  <a:lnTo>
                    <a:pt x="36" y="0"/>
                  </a:lnTo>
                  <a:lnTo>
                    <a:pt x="22" y="3"/>
                  </a:lnTo>
                  <a:lnTo>
                    <a:pt x="11" y="11"/>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23" name="Picture 35"/>
            <p:cNvPicPr>
              <a:picLocks noChangeAspect="1" noChangeArrowheads="1"/>
            </p:cNvPicPr>
            <p:nvPr/>
          </p:nvPicPr>
          <p:blipFill>
            <a:blip r:embed="rId2" cstate="print"/>
            <a:srcRect/>
            <a:stretch>
              <a:fillRect/>
            </a:stretch>
          </p:blipFill>
          <p:spPr bwMode="auto">
            <a:xfrm>
              <a:off x="10452" y="4898"/>
              <a:ext cx="221" cy="221"/>
            </a:xfrm>
            <a:prstGeom prst="rect">
              <a:avLst/>
            </a:prstGeom>
            <a:noFill/>
          </p:spPr>
        </p:pic>
        <p:sp>
          <p:nvSpPr>
            <p:cNvPr id="37922" name="Freeform 34"/>
            <p:cNvSpPr>
              <a:spLocks/>
            </p:cNvSpPr>
            <p:nvPr/>
          </p:nvSpPr>
          <p:spPr bwMode="auto">
            <a:xfrm>
              <a:off x="10526" y="4936"/>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21" name="Freeform 33"/>
            <p:cNvSpPr>
              <a:spLocks/>
            </p:cNvSpPr>
            <p:nvPr/>
          </p:nvSpPr>
          <p:spPr bwMode="auto">
            <a:xfrm>
              <a:off x="10526" y="4936"/>
              <a:ext cx="72" cy="72"/>
            </a:xfrm>
            <a:custGeom>
              <a:avLst/>
              <a:gdLst/>
              <a:ahLst/>
              <a:cxnLst>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lnTo>
                    <a:pt x="22" y="3"/>
                  </a:lnTo>
                  <a:lnTo>
                    <a:pt x="11" y="11"/>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20" name="Picture 32"/>
            <p:cNvPicPr>
              <a:picLocks noChangeAspect="1" noChangeArrowheads="1"/>
            </p:cNvPicPr>
            <p:nvPr/>
          </p:nvPicPr>
          <p:blipFill>
            <a:blip r:embed="rId2" cstate="print"/>
            <a:srcRect/>
            <a:stretch>
              <a:fillRect/>
            </a:stretch>
          </p:blipFill>
          <p:spPr bwMode="auto">
            <a:xfrm>
              <a:off x="10702" y="4898"/>
              <a:ext cx="221" cy="221"/>
            </a:xfrm>
            <a:prstGeom prst="rect">
              <a:avLst/>
            </a:prstGeom>
            <a:noFill/>
          </p:spPr>
        </p:pic>
        <p:sp>
          <p:nvSpPr>
            <p:cNvPr id="37919" name="Freeform 31"/>
            <p:cNvSpPr>
              <a:spLocks/>
            </p:cNvSpPr>
            <p:nvPr/>
          </p:nvSpPr>
          <p:spPr bwMode="auto">
            <a:xfrm>
              <a:off x="10776" y="4936"/>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1" y="61"/>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1" y="61"/>
                  </a:lnTo>
                  <a:lnTo>
                    <a:pt x="69" y="50"/>
                  </a:lnTo>
                  <a:lnTo>
                    <a:pt x="72" y="36"/>
                  </a:lnTo>
                  <a:lnTo>
                    <a:pt x="69" y="22"/>
                  </a:lnTo>
                  <a:lnTo>
                    <a:pt x="61"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18" name="Freeform 30"/>
            <p:cNvSpPr>
              <a:spLocks/>
            </p:cNvSpPr>
            <p:nvPr/>
          </p:nvSpPr>
          <p:spPr bwMode="auto">
            <a:xfrm>
              <a:off x="10776" y="4936"/>
              <a:ext cx="72" cy="72"/>
            </a:xfrm>
            <a:custGeom>
              <a:avLst/>
              <a:gdLst/>
              <a:ahLst/>
              <a:cxnLst>
                <a:cxn ang="0">
                  <a:pos x="0" y="36"/>
                </a:cxn>
                <a:cxn ang="0">
                  <a:pos x="3" y="50"/>
                </a:cxn>
                <a:cxn ang="0">
                  <a:pos x="11" y="61"/>
                </a:cxn>
                <a:cxn ang="0">
                  <a:pos x="22" y="69"/>
                </a:cxn>
                <a:cxn ang="0">
                  <a:pos x="36" y="72"/>
                </a:cxn>
                <a:cxn ang="0">
                  <a:pos x="50" y="69"/>
                </a:cxn>
                <a:cxn ang="0">
                  <a:pos x="61" y="61"/>
                </a:cxn>
                <a:cxn ang="0">
                  <a:pos x="69" y="50"/>
                </a:cxn>
                <a:cxn ang="0">
                  <a:pos x="72" y="36"/>
                </a:cxn>
                <a:cxn ang="0">
                  <a:pos x="69" y="22"/>
                </a:cxn>
                <a:cxn ang="0">
                  <a:pos x="61"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1" y="61"/>
                  </a:lnTo>
                  <a:lnTo>
                    <a:pt x="69" y="50"/>
                  </a:lnTo>
                  <a:lnTo>
                    <a:pt x="72" y="36"/>
                  </a:lnTo>
                  <a:lnTo>
                    <a:pt x="69" y="22"/>
                  </a:lnTo>
                  <a:lnTo>
                    <a:pt x="61" y="11"/>
                  </a:lnTo>
                  <a:lnTo>
                    <a:pt x="50" y="3"/>
                  </a:lnTo>
                  <a:lnTo>
                    <a:pt x="36" y="0"/>
                  </a:lnTo>
                  <a:lnTo>
                    <a:pt x="22" y="3"/>
                  </a:lnTo>
                  <a:lnTo>
                    <a:pt x="11" y="11"/>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17" name="Picture 29"/>
            <p:cNvPicPr>
              <a:picLocks noChangeAspect="1" noChangeArrowheads="1"/>
            </p:cNvPicPr>
            <p:nvPr/>
          </p:nvPicPr>
          <p:blipFill>
            <a:blip r:embed="rId2" cstate="print"/>
            <a:srcRect/>
            <a:stretch>
              <a:fillRect/>
            </a:stretch>
          </p:blipFill>
          <p:spPr bwMode="auto">
            <a:xfrm>
              <a:off x="10949" y="4934"/>
              <a:ext cx="221" cy="221"/>
            </a:xfrm>
            <a:prstGeom prst="rect">
              <a:avLst/>
            </a:prstGeom>
            <a:noFill/>
          </p:spPr>
        </p:pic>
        <p:sp>
          <p:nvSpPr>
            <p:cNvPr id="37916" name="Freeform 28"/>
            <p:cNvSpPr>
              <a:spLocks/>
            </p:cNvSpPr>
            <p:nvPr/>
          </p:nvSpPr>
          <p:spPr bwMode="auto">
            <a:xfrm>
              <a:off x="11023" y="4972"/>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2" y="61"/>
                </a:cxn>
                <a:cxn ang="0">
                  <a:pos x="69" y="50"/>
                </a:cxn>
                <a:cxn ang="0">
                  <a:pos x="72" y="36"/>
                </a:cxn>
                <a:cxn ang="0">
                  <a:pos x="69"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2" y="61"/>
                  </a:lnTo>
                  <a:lnTo>
                    <a:pt x="69" y="50"/>
                  </a:lnTo>
                  <a:lnTo>
                    <a:pt x="72" y="36"/>
                  </a:lnTo>
                  <a:lnTo>
                    <a:pt x="69" y="22"/>
                  </a:lnTo>
                  <a:lnTo>
                    <a:pt x="62"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15" name="Freeform 27"/>
            <p:cNvSpPr>
              <a:spLocks/>
            </p:cNvSpPr>
            <p:nvPr/>
          </p:nvSpPr>
          <p:spPr bwMode="auto">
            <a:xfrm>
              <a:off x="11023" y="4972"/>
              <a:ext cx="72" cy="72"/>
            </a:xfrm>
            <a:custGeom>
              <a:avLst/>
              <a:gdLst/>
              <a:ahLst/>
              <a:cxnLst>
                <a:cxn ang="0">
                  <a:pos x="0" y="36"/>
                </a:cxn>
                <a:cxn ang="0">
                  <a:pos x="3" y="50"/>
                </a:cxn>
                <a:cxn ang="0">
                  <a:pos x="11" y="61"/>
                </a:cxn>
                <a:cxn ang="0">
                  <a:pos x="22" y="69"/>
                </a:cxn>
                <a:cxn ang="0">
                  <a:pos x="36" y="72"/>
                </a:cxn>
                <a:cxn ang="0">
                  <a:pos x="50" y="69"/>
                </a:cxn>
                <a:cxn ang="0">
                  <a:pos x="62" y="61"/>
                </a:cxn>
                <a:cxn ang="0">
                  <a:pos x="69" y="50"/>
                </a:cxn>
                <a:cxn ang="0">
                  <a:pos x="72" y="36"/>
                </a:cxn>
                <a:cxn ang="0">
                  <a:pos x="69"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69" y="50"/>
                  </a:lnTo>
                  <a:lnTo>
                    <a:pt x="72" y="36"/>
                  </a:lnTo>
                  <a:lnTo>
                    <a:pt x="69" y="22"/>
                  </a:lnTo>
                  <a:lnTo>
                    <a:pt x="62" y="11"/>
                  </a:lnTo>
                  <a:lnTo>
                    <a:pt x="50" y="3"/>
                  </a:lnTo>
                  <a:lnTo>
                    <a:pt x="36" y="0"/>
                  </a:lnTo>
                  <a:lnTo>
                    <a:pt x="22" y="3"/>
                  </a:lnTo>
                  <a:lnTo>
                    <a:pt x="11" y="11"/>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14" name="Picture 26"/>
            <p:cNvPicPr>
              <a:picLocks noChangeAspect="1" noChangeArrowheads="1"/>
            </p:cNvPicPr>
            <p:nvPr/>
          </p:nvPicPr>
          <p:blipFill>
            <a:blip r:embed="rId2" cstate="print"/>
            <a:srcRect/>
            <a:stretch>
              <a:fillRect/>
            </a:stretch>
          </p:blipFill>
          <p:spPr bwMode="auto">
            <a:xfrm>
              <a:off x="11189" y="4977"/>
              <a:ext cx="221" cy="221"/>
            </a:xfrm>
            <a:prstGeom prst="rect">
              <a:avLst/>
            </a:prstGeom>
            <a:noFill/>
          </p:spPr>
        </p:pic>
        <p:sp>
          <p:nvSpPr>
            <p:cNvPr id="37913" name="Freeform 25"/>
            <p:cNvSpPr>
              <a:spLocks/>
            </p:cNvSpPr>
            <p:nvPr/>
          </p:nvSpPr>
          <p:spPr bwMode="auto">
            <a:xfrm>
              <a:off x="11263" y="5015"/>
              <a:ext cx="72" cy="72"/>
            </a:xfrm>
            <a:custGeom>
              <a:avLst/>
              <a:gdLst/>
              <a:ahLst/>
              <a:cxnLst>
                <a:cxn ang="0">
                  <a:pos x="36" y="0"/>
                </a:cxn>
                <a:cxn ang="0">
                  <a:pos x="22" y="3"/>
                </a:cxn>
                <a:cxn ang="0">
                  <a:pos x="11" y="11"/>
                </a:cxn>
                <a:cxn ang="0">
                  <a:pos x="3" y="22"/>
                </a:cxn>
                <a:cxn ang="0">
                  <a:pos x="0" y="36"/>
                </a:cxn>
                <a:cxn ang="0">
                  <a:pos x="3" y="50"/>
                </a:cxn>
                <a:cxn ang="0">
                  <a:pos x="11" y="62"/>
                </a:cxn>
                <a:cxn ang="0">
                  <a:pos x="22" y="69"/>
                </a:cxn>
                <a:cxn ang="0">
                  <a:pos x="36" y="72"/>
                </a:cxn>
                <a:cxn ang="0">
                  <a:pos x="50" y="69"/>
                </a:cxn>
                <a:cxn ang="0">
                  <a:pos x="62" y="62"/>
                </a:cxn>
                <a:cxn ang="0">
                  <a:pos x="69" y="50"/>
                </a:cxn>
                <a:cxn ang="0">
                  <a:pos x="72" y="36"/>
                </a:cxn>
                <a:cxn ang="0">
                  <a:pos x="69"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2"/>
                  </a:lnTo>
                  <a:lnTo>
                    <a:pt x="22" y="69"/>
                  </a:lnTo>
                  <a:lnTo>
                    <a:pt x="36" y="72"/>
                  </a:lnTo>
                  <a:lnTo>
                    <a:pt x="50" y="69"/>
                  </a:lnTo>
                  <a:lnTo>
                    <a:pt x="62" y="62"/>
                  </a:lnTo>
                  <a:lnTo>
                    <a:pt x="69" y="50"/>
                  </a:lnTo>
                  <a:lnTo>
                    <a:pt x="72" y="36"/>
                  </a:lnTo>
                  <a:lnTo>
                    <a:pt x="69" y="22"/>
                  </a:lnTo>
                  <a:lnTo>
                    <a:pt x="62"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12" name="Freeform 24"/>
            <p:cNvSpPr>
              <a:spLocks/>
            </p:cNvSpPr>
            <p:nvPr/>
          </p:nvSpPr>
          <p:spPr bwMode="auto">
            <a:xfrm>
              <a:off x="11263" y="5015"/>
              <a:ext cx="72" cy="72"/>
            </a:xfrm>
            <a:custGeom>
              <a:avLst/>
              <a:gdLst/>
              <a:ahLst/>
              <a:cxnLst>
                <a:cxn ang="0">
                  <a:pos x="0" y="36"/>
                </a:cxn>
                <a:cxn ang="0">
                  <a:pos x="3" y="50"/>
                </a:cxn>
                <a:cxn ang="0">
                  <a:pos x="11" y="62"/>
                </a:cxn>
                <a:cxn ang="0">
                  <a:pos x="22" y="69"/>
                </a:cxn>
                <a:cxn ang="0">
                  <a:pos x="36" y="72"/>
                </a:cxn>
                <a:cxn ang="0">
                  <a:pos x="50" y="69"/>
                </a:cxn>
                <a:cxn ang="0">
                  <a:pos x="62" y="62"/>
                </a:cxn>
                <a:cxn ang="0">
                  <a:pos x="69" y="50"/>
                </a:cxn>
                <a:cxn ang="0">
                  <a:pos x="72" y="36"/>
                </a:cxn>
                <a:cxn ang="0">
                  <a:pos x="69"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2"/>
                  </a:lnTo>
                  <a:lnTo>
                    <a:pt x="22" y="69"/>
                  </a:lnTo>
                  <a:lnTo>
                    <a:pt x="36" y="72"/>
                  </a:lnTo>
                  <a:lnTo>
                    <a:pt x="50" y="69"/>
                  </a:lnTo>
                  <a:lnTo>
                    <a:pt x="62" y="62"/>
                  </a:lnTo>
                  <a:lnTo>
                    <a:pt x="69" y="50"/>
                  </a:lnTo>
                  <a:lnTo>
                    <a:pt x="72" y="36"/>
                  </a:lnTo>
                  <a:lnTo>
                    <a:pt x="69" y="22"/>
                  </a:lnTo>
                  <a:lnTo>
                    <a:pt x="62" y="11"/>
                  </a:lnTo>
                  <a:lnTo>
                    <a:pt x="50" y="3"/>
                  </a:lnTo>
                  <a:lnTo>
                    <a:pt x="36" y="0"/>
                  </a:lnTo>
                  <a:lnTo>
                    <a:pt x="22" y="3"/>
                  </a:lnTo>
                  <a:lnTo>
                    <a:pt x="11" y="11"/>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11" name="Picture 23"/>
            <p:cNvPicPr>
              <a:picLocks noChangeAspect="1" noChangeArrowheads="1"/>
            </p:cNvPicPr>
            <p:nvPr/>
          </p:nvPicPr>
          <p:blipFill>
            <a:blip r:embed="rId2" cstate="print"/>
            <a:srcRect/>
            <a:stretch>
              <a:fillRect/>
            </a:stretch>
          </p:blipFill>
          <p:spPr bwMode="auto">
            <a:xfrm>
              <a:off x="11686" y="4869"/>
              <a:ext cx="221" cy="221"/>
            </a:xfrm>
            <a:prstGeom prst="rect">
              <a:avLst/>
            </a:prstGeom>
            <a:noFill/>
          </p:spPr>
        </p:pic>
        <p:sp>
          <p:nvSpPr>
            <p:cNvPr id="37910" name="Freeform 22"/>
            <p:cNvSpPr>
              <a:spLocks/>
            </p:cNvSpPr>
            <p:nvPr/>
          </p:nvSpPr>
          <p:spPr bwMode="auto">
            <a:xfrm>
              <a:off x="11760" y="4907"/>
              <a:ext cx="72" cy="72"/>
            </a:xfrm>
            <a:custGeom>
              <a:avLst/>
              <a:gdLst/>
              <a:ahLst/>
              <a:cxnLst>
                <a:cxn ang="0">
                  <a:pos x="36" y="0"/>
                </a:cxn>
                <a:cxn ang="0">
                  <a:pos x="22" y="3"/>
                </a:cxn>
                <a:cxn ang="0">
                  <a:pos x="11" y="11"/>
                </a:cxn>
                <a:cxn ang="0">
                  <a:pos x="3" y="22"/>
                </a:cxn>
                <a:cxn ang="0">
                  <a:pos x="0" y="36"/>
                </a:cxn>
                <a:cxn ang="0">
                  <a:pos x="3" y="50"/>
                </a:cxn>
                <a:cxn ang="0">
                  <a:pos x="11" y="62"/>
                </a:cxn>
                <a:cxn ang="0">
                  <a:pos x="22" y="69"/>
                </a:cxn>
                <a:cxn ang="0">
                  <a:pos x="36" y="72"/>
                </a:cxn>
                <a:cxn ang="0">
                  <a:pos x="50" y="69"/>
                </a:cxn>
                <a:cxn ang="0">
                  <a:pos x="61" y="62"/>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1" y="11"/>
                  </a:lnTo>
                  <a:lnTo>
                    <a:pt x="3" y="22"/>
                  </a:lnTo>
                  <a:lnTo>
                    <a:pt x="0" y="36"/>
                  </a:lnTo>
                  <a:lnTo>
                    <a:pt x="3" y="50"/>
                  </a:lnTo>
                  <a:lnTo>
                    <a:pt x="11" y="62"/>
                  </a:lnTo>
                  <a:lnTo>
                    <a:pt x="22" y="69"/>
                  </a:lnTo>
                  <a:lnTo>
                    <a:pt x="36" y="72"/>
                  </a:lnTo>
                  <a:lnTo>
                    <a:pt x="50" y="69"/>
                  </a:lnTo>
                  <a:lnTo>
                    <a:pt x="61" y="62"/>
                  </a:lnTo>
                  <a:lnTo>
                    <a:pt x="69" y="50"/>
                  </a:lnTo>
                  <a:lnTo>
                    <a:pt x="72" y="36"/>
                  </a:lnTo>
                  <a:lnTo>
                    <a:pt x="69" y="22"/>
                  </a:lnTo>
                  <a:lnTo>
                    <a:pt x="61"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09" name="Freeform 21"/>
            <p:cNvSpPr>
              <a:spLocks/>
            </p:cNvSpPr>
            <p:nvPr/>
          </p:nvSpPr>
          <p:spPr bwMode="auto">
            <a:xfrm>
              <a:off x="11760" y="4907"/>
              <a:ext cx="72" cy="72"/>
            </a:xfrm>
            <a:custGeom>
              <a:avLst/>
              <a:gdLst/>
              <a:ahLst/>
              <a:cxnLst>
                <a:cxn ang="0">
                  <a:pos x="0" y="36"/>
                </a:cxn>
                <a:cxn ang="0">
                  <a:pos x="3" y="50"/>
                </a:cxn>
                <a:cxn ang="0">
                  <a:pos x="11" y="62"/>
                </a:cxn>
                <a:cxn ang="0">
                  <a:pos x="22" y="69"/>
                </a:cxn>
                <a:cxn ang="0">
                  <a:pos x="36" y="72"/>
                </a:cxn>
                <a:cxn ang="0">
                  <a:pos x="50" y="69"/>
                </a:cxn>
                <a:cxn ang="0">
                  <a:pos x="61" y="62"/>
                </a:cxn>
                <a:cxn ang="0">
                  <a:pos x="69" y="50"/>
                </a:cxn>
                <a:cxn ang="0">
                  <a:pos x="72" y="36"/>
                </a:cxn>
                <a:cxn ang="0">
                  <a:pos x="69" y="22"/>
                </a:cxn>
                <a:cxn ang="0">
                  <a:pos x="61"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2"/>
                  </a:lnTo>
                  <a:lnTo>
                    <a:pt x="22" y="69"/>
                  </a:lnTo>
                  <a:lnTo>
                    <a:pt x="36" y="72"/>
                  </a:lnTo>
                  <a:lnTo>
                    <a:pt x="50" y="69"/>
                  </a:lnTo>
                  <a:lnTo>
                    <a:pt x="61" y="62"/>
                  </a:lnTo>
                  <a:lnTo>
                    <a:pt x="69" y="50"/>
                  </a:lnTo>
                  <a:lnTo>
                    <a:pt x="72" y="36"/>
                  </a:lnTo>
                  <a:lnTo>
                    <a:pt x="69" y="22"/>
                  </a:lnTo>
                  <a:lnTo>
                    <a:pt x="61" y="11"/>
                  </a:lnTo>
                  <a:lnTo>
                    <a:pt x="50" y="3"/>
                  </a:lnTo>
                  <a:lnTo>
                    <a:pt x="36" y="0"/>
                  </a:lnTo>
                  <a:lnTo>
                    <a:pt x="22" y="3"/>
                  </a:lnTo>
                  <a:lnTo>
                    <a:pt x="11" y="11"/>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08" name="Picture 20"/>
            <p:cNvPicPr>
              <a:picLocks noChangeAspect="1" noChangeArrowheads="1"/>
            </p:cNvPicPr>
            <p:nvPr/>
          </p:nvPicPr>
          <p:blipFill>
            <a:blip r:embed="rId2" cstate="print"/>
            <a:srcRect/>
            <a:stretch>
              <a:fillRect/>
            </a:stretch>
          </p:blipFill>
          <p:spPr bwMode="auto">
            <a:xfrm>
              <a:off x="11935" y="4953"/>
              <a:ext cx="221" cy="221"/>
            </a:xfrm>
            <a:prstGeom prst="rect">
              <a:avLst/>
            </a:prstGeom>
            <a:noFill/>
          </p:spPr>
        </p:pic>
        <p:sp>
          <p:nvSpPr>
            <p:cNvPr id="37907" name="Freeform 19"/>
            <p:cNvSpPr>
              <a:spLocks/>
            </p:cNvSpPr>
            <p:nvPr/>
          </p:nvSpPr>
          <p:spPr bwMode="auto">
            <a:xfrm>
              <a:off x="12010" y="4991"/>
              <a:ext cx="72" cy="72"/>
            </a:xfrm>
            <a:custGeom>
              <a:avLst/>
              <a:gdLst/>
              <a:ahLst/>
              <a:cxnLst>
                <a:cxn ang="0">
                  <a:pos x="36" y="0"/>
                </a:cxn>
                <a:cxn ang="0">
                  <a:pos x="22" y="3"/>
                </a:cxn>
                <a:cxn ang="0">
                  <a:pos x="10" y="11"/>
                </a:cxn>
                <a:cxn ang="0">
                  <a:pos x="2" y="22"/>
                </a:cxn>
                <a:cxn ang="0">
                  <a:pos x="0" y="36"/>
                </a:cxn>
                <a:cxn ang="0">
                  <a:pos x="2" y="50"/>
                </a:cxn>
                <a:cxn ang="0">
                  <a:pos x="10" y="62"/>
                </a:cxn>
                <a:cxn ang="0">
                  <a:pos x="22" y="69"/>
                </a:cxn>
                <a:cxn ang="0">
                  <a:pos x="36" y="72"/>
                </a:cxn>
                <a:cxn ang="0">
                  <a:pos x="50" y="69"/>
                </a:cxn>
                <a:cxn ang="0">
                  <a:pos x="61" y="62"/>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0" y="11"/>
                  </a:lnTo>
                  <a:lnTo>
                    <a:pt x="2" y="22"/>
                  </a:lnTo>
                  <a:lnTo>
                    <a:pt x="0" y="36"/>
                  </a:lnTo>
                  <a:lnTo>
                    <a:pt x="2" y="50"/>
                  </a:lnTo>
                  <a:lnTo>
                    <a:pt x="10" y="62"/>
                  </a:lnTo>
                  <a:lnTo>
                    <a:pt x="22" y="69"/>
                  </a:lnTo>
                  <a:lnTo>
                    <a:pt x="36" y="72"/>
                  </a:lnTo>
                  <a:lnTo>
                    <a:pt x="50" y="69"/>
                  </a:lnTo>
                  <a:lnTo>
                    <a:pt x="61" y="62"/>
                  </a:lnTo>
                  <a:lnTo>
                    <a:pt x="69" y="50"/>
                  </a:lnTo>
                  <a:lnTo>
                    <a:pt x="72" y="36"/>
                  </a:lnTo>
                  <a:lnTo>
                    <a:pt x="69" y="22"/>
                  </a:lnTo>
                  <a:lnTo>
                    <a:pt x="61"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06" name="Freeform 18"/>
            <p:cNvSpPr>
              <a:spLocks/>
            </p:cNvSpPr>
            <p:nvPr/>
          </p:nvSpPr>
          <p:spPr bwMode="auto">
            <a:xfrm>
              <a:off x="12010" y="4991"/>
              <a:ext cx="72" cy="72"/>
            </a:xfrm>
            <a:custGeom>
              <a:avLst/>
              <a:gdLst/>
              <a:ahLst/>
              <a:cxnLst>
                <a:cxn ang="0">
                  <a:pos x="0" y="36"/>
                </a:cxn>
                <a:cxn ang="0">
                  <a:pos x="2" y="50"/>
                </a:cxn>
                <a:cxn ang="0">
                  <a:pos x="10" y="62"/>
                </a:cxn>
                <a:cxn ang="0">
                  <a:pos x="22" y="69"/>
                </a:cxn>
                <a:cxn ang="0">
                  <a:pos x="36" y="72"/>
                </a:cxn>
                <a:cxn ang="0">
                  <a:pos x="50" y="69"/>
                </a:cxn>
                <a:cxn ang="0">
                  <a:pos x="61" y="62"/>
                </a:cxn>
                <a:cxn ang="0">
                  <a:pos x="69" y="50"/>
                </a:cxn>
                <a:cxn ang="0">
                  <a:pos x="72" y="36"/>
                </a:cxn>
                <a:cxn ang="0">
                  <a:pos x="69" y="22"/>
                </a:cxn>
                <a:cxn ang="0">
                  <a:pos x="61" y="11"/>
                </a:cxn>
                <a:cxn ang="0">
                  <a:pos x="50" y="3"/>
                </a:cxn>
                <a:cxn ang="0">
                  <a:pos x="36" y="0"/>
                </a:cxn>
                <a:cxn ang="0">
                  <a:pos x="22" y="3"/>
                </a:cxn>
                <a:cxn ang="0">
                  <a:pos x="10" y="11"/>
                </a:cxn>
                <a:cxn ang="0">
                  <a:pos x="2" y="22"/>
                </a:cxn>
                <a:cxn ang="0">
                  <a:pos x="0" y="36"/>
                </a:cxn>
              </a:cxnLst>
              <a:rect l="0" t="0" r="r" b="b"/>
              <a:pathLst>
                <a:path w="72" h="72">
                  <a:moveTo>
                    <a:pt x="0" y="36"/>
                  </a:moveTo>
                  <a:lnTo>
                    <a:pt x="2" y="50"/>
                  </a:lnTo>
                  <a:lnTo>
                    <a:pt x="10" y="62"/>
                  </a:lnTo>
                  <a:lnTo>
                    <a:pt x="22" y="69"/>
                  </a:lnTo>
                  <a:lnTo>
                    <a:pt x="36" y="72"/>
                  </a:lnTo>
                  <a:lnTo>
                    <a:pt x="50" y="69"/>
                  </a:lnTo>
                  <a:lnTo>
                    <a:pt x="61" y="62"/>
                  </a:lnTo>
                  <a:lnTo>
                    <a:pt x="69" y="50"/>
                  </a:lnTo>
                  <a:lnTo>
                    <a:pt x="72" y="36"/>
                  </a:lnTo>
                  <a:lnTo>
                    <a:pt x="69" y="22"/>
                  </a:lnTo>
                  <a:lnTo>
                    <a:pt x="61" y="11"/>
                  </a:lnTo>
                  <a:lnTo>
                    <a:pt x="50" y="3"/>
                  </a:lnTo>
                  <a:lnTo>
                    <a:pt x="36" y="0"/>
                  </a:lnTo>
                  <a:lnTo>
                    <a:pt x="22" y="3"/>
                  </a:lnTo>
                  <a:lnTo>
                    <a:pt x="10" y="11"/>
                  </a:lnTo>
                  <a:lnTo>
                    <a:pt x="2"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05" name="Picture 17"/>
            <p:cNvPicPr>
              <a:picLocks noChangeAspect="1" noChangeArrowheads="1"/>
            </p:cNvPicPr>
            <p:nvPr/>
          </p:nvPicPr>
          <p:blipFill>
            <a:blip r:embed="rId2" cstate="print"/>
            <a:srcRect/>
            <a:stretch>
              <a:fillRect/>
            </a:stretch>
          </p:blipFill>
          <p:spPr bwMode="auto">
            <a:xfrm>
              <a:off x="12173" y="4970"/>
              <a:ext cx="221" cy="221"/>
            </a:xfrm>
            <a:prstGeom prst="rect">
              <a:avLst/>
            </a:prstGeom>
            <a:noFill/>
          </p:spPr>
        </p:pic>
        <p:sp>
          <p:nvSpPr>
            <p:cNvPr id="37904" name="Freeform 16"/>
            <p:cNvSpPr>
              <a:spLocks/>
            </p:cNvSpPr>
            <p:nvPr/>
          </p:nvSpPr>
          <p:spPr bwMode="auto">
            <a:xfrm>
              <a:off x="12247" y="5008"/>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2" y="61"/>
                </a:cxn>
                <a:cxn ang="0">
                  <a:pos x="69" y="50"/>
                </a:cxn>
                <a:cxn ang="0">
                  <a:pos x="72" y="36"/>
                </a:cxn>
                <a:cxn ang="0">
                  <a:pos x="69"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2" y="61"/>
                  </a:lnTo>
                  <a:lnTo>
                    <a:pt x="69" y="50"/>
                  </a:lnTo>
                  <a:lnTo>
                    <a:pt x="72" y="36"/>
                  </a:lnTo>
                  <a:lnTo>
                    <a:pt x="69" y="22"/>
                  </a:lnTo>
                  <a:lnTo>
                    <a:pt x="62"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03" name="Freeform 15"/>
            <p:cNvSpPr>
              <a:spLocks/>
            </p:cNvSpPr>
            <p:nvPr/>
          </p:nvSpPr>
          <p:spPr bwMode="auto">
            <a:xfrm>
              <a:off x="12247" y="5008"/>
              <a:ext cx="72" cy="72"/>
            </a:xfrm>
            <a:custGeom>
              <a:avLst/>
              <a:gdLst/>
              <a:ahLst/>
              <a:cxnLst>
                <a:cxn ang="0">
                  <a:pos x="0" y="36"/>
                </a:cxn>
                <a:cxn ang="0">
                  <a:pos x="3" y="50"/>
                </a:cxn>
                <a:cxn ang="0">
                  <a:pos x="11" y="61"/>
                </a:cxn>
                <a:cxn ang="0">
                  <a:pos x="22" y="69"/>
                </a:cxn>
                <a:cxn ang="0">
                  <a:pos x="36" y="72"/>
                </a:cxn>
                <a:cxn ang="0">
                  <a:pos x="50" y="69"/>
                </a:cxn>
                <a:cxn ang="0">
                  <a:pos x="62" y="61"/>
                </a:cxn>
                <a:cxn ang="0">
                  <a:pos x="69" y="50"/>
                </a:cxn>
                <a:cxn ang="0">
                  <a:pos x="72" y="36"/>
                </a:cxn>
                <a:cxn ang="0">
                  <a:pos x="69"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69" y="50"/>
                  </a:lnTo>
                  <a:lnTo>
                    <a:pt x="72" y="36"/>
                  </a:lnTo>
                  <a:lnTo>
                    <a:pt x="69" y="22"/>
                  </a:lnTo>
                  <a:lnTo>
                    <a:pt x="62" y="11"/>
                  </a:lnTo>
                  <a:lnTo>
                    <a:pt x="50" y="3"/>
                  </a:lnTo>
                  <a:lnTo>
                    <a:pt x="36" y="0"/>
                  </a:lnTo>
                  <a:lnTo>
                    <a:pt x="22" y="3"/>
                  </a:lnTo>
                  <a:lnTo>
                    <a:pt x="11" y="11"/>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902" name="Picture 14"/>
            <p:cNvPicPr>
              <a:picLocks noChangeAspect="1" noChangeArrowheads="1"/>
            </p:cNvPicPr>
            <p:nvPr/>
          </p:nvPicPr>
          <p:blipFill>
            <a:blip r:embed="rId2" cstate="print"/>
            <a:srcRect/>
            <a:stretch>
              <a:fillRect/>
            </a:stretch>
          </p:blipFill>
          <p:spPr bwMode="auto">
            <a:xfrm>
              <a:off x="12422" y="4972"/>
              <a:ext cx="221" cy="221"/>
            </a:xfrm>
            <a:prstGeom prst="rect">
              <a:avLst/>
            </a:prstGeom>
            <a:noFill/>
          </p:spPr>
        </p:pic>
        <p:sp>
          <p:nvSpPr>
            <p:cNvPr id="37901" name="Freeform 13"/>
            <p:cNvSpPr>
              <a:spLocks/>
            </p:cNvSpPr>
            <p:nvPr/>
          </p:nvSpPr>
          <p:spPr bwMode="auto">
            <a:xfrm>
              <a:off x="12497" y="5010"/>
              <a:ext cx="72" cy="72"/>
            </a:xfrm>
            <a:custGeom>
              <a:avLst/>
              <a:gdLst/>
              <a:ahLst/>
              <a:cxnLst>
                <a:cxn ang="0">
                  <a:pos x="36" y="0"/>
                </a:cxn>
                <a:cxn ang="0">
                  <a:pos x="22" y="3"/>
                </a:cxn>
                <a:cxn ang="0">
                  <a:pos x="10" y="11"/>
                </a:cxn>
                <a:cxn ang="0">
                  <a:pos x="3" y="22"/>
                </a:cxn>
                <a:cxn ang="0">
                  <a:pos x="0" y="36"/>
                </a:cxn>
                <a:cxn ang="0">
                  <a:pos x="3" y="50"/>
                </a:cxn>
                <a:cxn ang="0">
                  <a:pos x="10" y="62"/>
                </a:cxn>
                <a:cxn ang="0">
                  <a:pos x="22" y="70"/>
                </a:cxn>
                <a:cxn ang="0">
                  <a:pos x="36" y="72"/>
                </a:cxn>
                <a:cxn ang="0">
                  <a:pos x="50" y="70"/>
                </a:cxn>
                <a:cxn ang="0">
                  <a:pos x="61" y="62"/>
                </a:cxn>
                <a:cxn ang="0">
                  <a:pos x="69" y="50"/>
                </a:cxn>
                <a:cxn ang="0">
                  <a:pos x="72" y="36"/>
                </a:cxn>
                <a:cxn ang="0">
                  <a:pos x="69" y="22"/>
                </a:cxn>
                <a:cxn ang="0">
                  <a:pos x="61" y="11"/>
                </a:cxn>
                <a:cxn ang="0">
                  <a:pos x="50" y="3"/>
                </a:cxn>
                <a:cxn ang="0">
                  <a:pos x="36" y="0"/>
                </a:cxn>
              </a:cxnLst>
              <a:rect l="0" t="0" r="r" b="b"/>
              <a:pathLst>
                <a:path w="72" h="72">
                  <a:moveTo>
                    <a:pt x="36" y="0"/>
                  </a:moveTo>
                  <a:lnTo>
                    <a:pt x="22" y="3"/>
                  </a:lnTo>
                  <a:lnTo>
                    <a:pt x="10" y="11"/>
                  </a:lnTo>
                  <a:lnTo>
                    <a:pt x="3" y="22"/>
                  </a:lnTo>
                  <a:lnTo>
                    <a:pt x="0" y="36"/>
                  </a:lnTo>
                  <a:lnTo>
                    <a:pt x="3" y="50"/>
                  </a:lnTo>
                  <a:lnTo>
                    <a:pt x="10" y="62"/>
                  </a:lnTo>
                  <a:lnTo>
                    <a:pt x="22" y="70"/>
                  </a:lnTo>
                  <a:lnTo>
                    <a:pt x="36" y="72"/>
                  </a:lnTo>
                  <a:lnTo>
                    <a:pt x="50" y="70"/>
                  </a:lnTo>
                  <a:lnTo>
                    <a:pt x="61" y="62"/>
                  </a:lnTo>
                  <a:lnTo>
                    <a:pt x="69" y="50"/>
                  </a:lnTo>
                  <a:lnTo>
                    <a:pt x="72" y="36"/>
                  </a:lnTo>
                  <a:lnTo>
                    <a:pt x="69" y="22"/>
                  </a:lnTo>
                  <a:lnTo>
                    <a:pt x="61"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00" name="Freeform 12"/>
            <p:cNvSpPr>
              <a:spLocks/>
            </p:cNvSpPr>
            <p:nvPr/>
          </p:nvSpPr>
          <p:spPr bwMode="auto">
            <a:xfrm>
              <a:off x="12497" y="5010"/>
              <a:ext cx="72" cy="72"/>
            </a:xfrm>
            <a:custGeom>
              <a:avLst/>
              <a:gdLst/>
              <a:ahLst/>
              <a:cxnLst>
                <a:cxn ang="0">
                  <a:pos x="0" y="36"/>
                </a:cxn>
                <a:cxn ang="0">
                  <a:pos x="3" y="50"/>
                </a:cxn>
                <a:cxn ang="0">
                  <a:pos x="10" y="62"/>
                </a:cxn>
                <a:cxn ang="0">
                  <a:pos x="22" y="70"/>
                </a:cxn>
                <a:cxn ang="0">
                  <a:pos x="36" y="72"/>
                </a:cxn>
                <a:cxn ang="0">
                  <a:pos x="50" y="70"/>
                </a:cxn>
                <a:cxn ang="0">
                  <a:pos x="61" y="62"/>
                </a:cxn>
                <a:cxn ang="0">
                  <a:pos x="69" y="50"/>
                </a:cxn>
                <a:cxn ang="0">
                  <a:pos x="72" y="36"/>
                </a:cxn>
                <a:cxn ang="0">
                  <a:pos x="69" y="22"/>
                </a:cxn>
                <a:cxn ang="0">
                  <a:pos x="61" y="11"/>
                </a:cxn>
                <a:cxn ang="0">
                  <a:pos x="50" y="3"/>
                </a:cxn>
                <a:cxn ang="0">
                  <a:pos x="36" y="0"/>
                </a:cxn>
                <a:cxn ang="0">
                  <a:pos x="22" y="3"/>
                </a:cxn>
                <a:cxn ang="0">
                  <a:pos x="10" y="11"/>
                </a:cxn>
                <a:cxn ang="0">
                  <a:pos x="3" y="22"/>
                </a:cxn>
                <a:cxn ang="0">
                  <a:pos x="0" y="36"/>
                </a:cxn>
              </a:cxnLst>
              <a:rect l="0" t="0" r="r" b="b"/>
              <a:pathLst>
                <a:path w="72" h="72">
                  <a:moveTo>
                    <a:pt x="0" y="36"/>
                  </a:moveTo>
                  <a:lnTo>
                    <a:pt x="3" y="50"/>
                  </a:lnTo>
                  <a:lnTo>
                    <a:pt x="10" y="62"/>
                  </a:lnTo>
                  <a:lnTo>
                    <a:pt x="22" y="70"/>
                  </a:lnTo>
                  <a:lnTo>
                    <a:pt x="36" y="72"/>
                  </a:lnTo>
                  <a:lnTo>
                    <a:pt x="50" y="70"/>
                  </a:lnTo>
                  <a:lnTo>
                    <a:pt x="61" y="62"/>
                  </a:lnTo>
                  <a:lnTo>
                    <a:pt x="69" y="50"/>
                  </a:lnTo>
                  <a:lnTo>
                    <a:pt x="72" y="36"/>
                  </a:lnTo>
                  <a:lnTo>
                    <a:pt x="69" y="22"/>
                  </a:lnTo>
                  <a:lnTo>
                    <a:pt x="61" y="11"/>
                  </a:lnTo>
                  <a:lnTo>
                    <a:pt x="50" y="3"/>
                  </a:lnTo>
                  <a:lnTo>
                    <a:pt x="36" y="0"/>
                  </a:lnTo>
                  <a:lnTo>
                    <a:pt x="22" y="3"/>
                  </a:lnTo>
                  <a:lnTo>
                    <a:pt x="10" y="11"/>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899" name="Picture 11"/>
            <p:cNvPicPr>
              <a:picLocks noChangeAspect="1" noChangeArrowheads="1"/>
            </p:cNvPicPr>
            <p:nvPr/>
          </p:nvPicPr>
          <p:blipFill>
            <a:blip r:embed="rId2" cstate="print"/>
            <a:srcRect/>
            <a:stretch>
              <a:fillRect/>
            </a:stretch>
          </p:blipFill>
          <p:spPr bwMode="auto">
            <a:xfrm>
              <a:off x="12672" y="4922"/>
              <a:ext cx="221" cy="221"/>
            </a:xfrm>
            <a:prstGeom prst="rect">
              <a:avLst/>
            </a:prstGeom>
            <a:noFill/>
          </p:spPr>
        </p:pic>
        <p:sp>
          <p:nvSpPr>
            <p:cNvPr id="37898" name="Freeform 10"/>
            <p:cNvSpPr>
              <a:spLocks/>
            </p:cNvSpPr>
            <p:nvPr/>
          </p:nvSpPr>
          <p:spPr bwMode="auto">
            <a:xfrm>
              <a:off x="12746" y="4960"/>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897" name="Freeform 9"/>
            <p:cNvSpPr>
              <a:spLocks/>
            </p:cNvSpPr>
            <p:nvPr/>
          </p:nvSpPr>
          <p:spPr bwMode="auto">
            <a:xfrm>
              <a:off x="12746" y="4960"/>
              <a:ext cx="72" cy="72"/>
            </a:xfrm>
            <a:custGeom>
              <a:avLst/>
              <a:gdLst/>
              <a:ahLst/>
              <a:cxnLst>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lnTo>
                    <a:pt x="22" y="3"/>
                  </a:lnTo>
                  <a:lnTo>
                    <a:pt x="11" y="11"/>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896" name="Picture 8"/>
            <p:cNvPicPr>
              <a:picLocks noChangeAspect="1" noChangeArrowheads="1"/>
            </p:cNvPicPr>
            <p:nvPr/>
          </p:nvPicPr>
          <p:blipFill>
            <a:blip r:embed="rId2" cstate="print"/>
            <a:srcRect/>
            <a:stretch>
              <a:fillRect/>
            </a:stretch>
          </p:blipFill>
          <p:spPr bwMode="auto">
            <a:xfrm>
              <a:off x="12912" y="4946"/>
              <a:ext cx="221" cy="221"/>
            </a:xfrm>
            <a:prstGeom prst="rect">
              <a:avLst/>
            </a:prstGeom>
            <a:noFill/>
          </p:spPr>
        </p:pic>
        <p:sp>
          <p:nvSpPr>
            <p:cNvPr id="37895" name="Freeform 7"/>
            <p:cNvSpPr>
              <a:spLocks/>
            </p:cNvSpPr>
            <p:nvPr/>
          </p:nvSpPr>
          <p:spPr bwMode="auto">
            <a:xfrm>
              <a:off x="12986" y="4984"/>
              <a:ext cx="72" cy="72"/>
            </a:xfrm>
            <a:custGeom>
              <a:avLst/>
              <a:gdLst/>
              <a:ahLst/>
              <a:cxnLst>
                <a:cxn ang="0">
                  <a:pos x="36" y="0"/>
                </a:cxn>
                <a:cxn ang="0">
                  <a:pos x="22" y="3"/>
                </a:cxn>
                <a:cxn ang="0">
                  <a:pos x="11" y="11"/>
                </a:cxn>
                <a:cxn ang="0">
                  <a:pos x="3" y="22"/>
                </a:cxn>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894" name="Freeform 6"/>
            <p:cNvSpPr>
              <a:spLocks/>
            </p:cNvSpPr>
            <p:nvPr/>
          </p:nvSpPr>
          <p:spPr bwMode="auto">
            <a:xfrm>
              <a:off x="12986" y="4984"/>
              <a:ext cx="72" cy="72"/>
            </a:xfrm>
            <a:custGeom>
              <a:avLst/>
              <a:gdLst/>
              <a:ahLst/>
              <a:cxnLst>
                <a:cxn ang="0">
                  <a:pos x="0" y="36"/>
                </a:cxn>
                <a:cxn ang="0">
                  <a:pos x="3" y="50"/>
                </a:cxn>
                <a:cxn ang="0">
                  <a:pos x="11" y="61"/>
                </a:cxn>
                <a:cxn ang="0">
                  <a:pos x="22" y="69"/>
                </a:cxn>
                <a:cxn ang="0">
                  <a:pos x="36" y="72"/>
                </a:cxn>
                <a:cxn ang="0">
                  <a:pos x="50" y="69"/>
                </a:cxn>
                <a:cxn ang="0">
                  <a:pos x="62" y="61"/>
                </a:cxn>
                <a:cxn ang="0">
                  <a:pos x="70" y="50"/>
                </a:cxn>
                <a:cxn ang="0">
                  <a:pos x="72" y="36"/>
                </a:cxn>
                <a:cxn ang="0">
                  <a:pos x="70"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1"/>
                  </a:lnTo>
                  <a:lnTo>
                    <a:pt x="22" y="69"/>
                  </a:lnTo>
                  <a:lnTo>
                    <a:pt x="36" y="72"/>
                  </a:lnTo>
                  <a:lnTo>
                    <a:pt x="50" y="69"/>
                  </a:lnTo>
                  <a:lnTo>
                    <a:pt x="62" y="61"/>
                  </a:lnTo>
                  <a:lnTo>
                    <a:pt x="70" y="50"/>
                  </a:lnTo>
                  <a:lnTo>
                    <a:pt x="72" y="36"/>
                  </a:lnTo>
                  <a:lnTo>
                    <a:pt x="70" y="22"/>
                  </a:lnTo>
                  <a:lnTo>
                    <a:pt x="62" y="11"/>
                  </a:lnTo>
                  <a:lnTo>
                    <a:pt x="50" y="3"/>
                  </a:lnTo>
                  <a:lnTo>
                    <a:pt x="36" y="0"/>
                  </a:lnTo>
                  <a:lnTo>
                    <a:pt x="22" y="3"/>
                  </a:lnTo>
                  <a:lnTo>
                    <a:pt x="11" y="11"/>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893" name="Picture 5"/>
            <p:cNvPicPr>
              <a:picLocks noChangeAspect="1" noChangeArrowheads="1"/>
            </p:cNvPicPr>
            <p:nvPr/>
          </p:nvPicPr>
          <p:blipFill>
            <a:blip r:embed="rId2" cstate="print"/>
            <a:srcRect/>
            <a:stretch>
              <a:fillRect/>
            </a:stretch>
          </p:blipFill>
          <p:spPr bwMode="auto">
            <a:xfrm>
              <a:off x="13649" y="4965"/>
              <a:ext cx="221" cy="221"/>
            </a:xfrm>
            <a:prstGeom prst="rect">
              <a:avLst/>
            </a:prstGeom>
            <a:noFill/>
          </p:spPr>
        </p:pic>
        <p:sp>
          <p:nvSpPr>
            <p:cNvPr id="37892" name="Freeform 4"/>
            <p:cNvSpPr>
              <a:spLocks/>
            </p:cNvSpPr>
            <p:nvPr/>
          </p:nvSpPr>
          <p:spPr bwMode="auto">
            <a:xfrm>
              <a:off x="13723" y="5003"/>
              <a:ext cx="72" cy="72"/>
            </a:xfrm>
            <a:custGeom>
              <a:avLst/>
              <a:gdLst/>
              <a:ahLst/>
              <a:cxnLst>
                <a:cxn ang="0">
                  <a:pos x="36" y="0"/>
                </a:cxn>
                <a:cxn ang="0">
                  <a:pos x="22" y="3"/>
                </a:cxn>
                <a:cxn ang="0">
                  <a:pos x="11" y="11"/>
                </a:cxn>
                <a:cxn ang="0">
                  <a:pos x="3" y="22"/>
                </a:cxn>
                <a:cxn ang="0">
                  <a:pos x="0" y="36"/>
                </a:cxn>
                <a:cxn ang="0">
                  <a:pos x="3" y="50"/>
                </a:cxn>
                <a:cxn ang="0">
                  <a:pos x="11" y="62"/>
                </a:cxn>
                <a:cxn ang="0">
                  <a:pos x="22" y="69"/>
                </a:cxn>
                <a:cxn ang="0">
                  <a:pos x="36" y="72"/>
                </a:cxn>
                <a:cxn ang="0">
                  <a:pos x="50" y="69"/>
                </a:cxn>
                <a:cxn ang="0">
                  <a:pos x="62" y="62"/>
                </a:cxn>
                <a:cxn ang="0">
                  <a:pos x="69" y="50"/>
                </a:cxn>
                <a:cxn ang="0">
                  <a:pos x="72" y="36"/>
                </a:cxn>
                <a:cxn ang="0">
                  <a:pos x="69" y="22"/>
                </a:cxn>
                <a:cxn ang="0">
                  <a:pos x="62" y="11"/>
                </a:cxn>
                <a:cxn ang="0">
                  <a:pos x="50" y="3"/>
                </a:cxn>
                <a:cxn ang="0">
                  <a:pos x="36" y="0"/>
                </a:cxn>
              </a:cxnLst>
              <a:rect l="0" t="0" r="r" b="b"/>
              <a:pathLst>
                <a:path w="72" h="72">
                  <a:moveTo>
                    <a:pt x="36" y="0"/>
                  </a:moveTo>
                  <a:lnTo>
                    <a:pt x="22" y="3"/>
                  </a:lnTo>
                  <a:lnTo>
                    <a:pt x="11" y="11"/>
                  </a:lnTo>
                  <a:lnTo>
                    <a:pt x="3" y="22"/>
                  </a:lnTo>
                  <a:lnTo>
                    <a:pt x="0" y="36"/>
                  </a:lnTo>
                  <a:lnTo>
                    <a:pt x="3" y="50"/>
                  </a:lnTo>
                  <a:lnTo>
                    <a:pt x="11" y="62"/>
                  </a:lnTo>
                  <a:lnTo>
                    <a:pt x="22" y="69"/>
                  </a:lnTo>
                  <a:lnTo>
                    <a:pt x="36" y="72"/>
                  </a:lnTo>
                  <a:lnTo>
                    <a:pt x="50" y="69"/>
                  </a:lnTo>
                  <a:lnTo>
                    <a:pt x="62" y="62"/>
                  </a:lnTo>
                  <a:lnTo>
                    <a:pt x="69" y="50"/>
                  </a:lnTo>
                  <a:lnTo>
                    <a:pt x="72" y="36"/>
                  </a:lnTo>
                  <a:lnTo>
                    <a:pt x="69" y="22"/>
                  </a:lnTo>
                  <a:lnTo>
                    <a:pt x="62" y="11"/>
                  </a:lnTo>
                  <a:lnTo>
                    <a:pt x="50" y="3"/>
                  </a:lnTo>
                  <a:lnTo>
                    <a:pt x="36" y="0"/>
                  </a:lnTo>
                  <a:close/>
                </a:path>
              </a:pathLst>
            </a:custGeom>
            <a:solidFill>
              <a:srgbClr val="C60000"/>
            </a:solidFill>
            <a:ln w="9525">
              <a:noFill/>
              <a:round/>
              <a:headEnd/>
              <a:tailEnd/>
            </a:ln>
          </p:spPr>
          <p:txBody>
            <a:bodyPr vert="horz" wrap="square" lIns="91440" tIns="45720" rIns="91440" bIns="45720" numCol="1" anchor="t" anchorCtr="0" compatLnSpc="1">
              <a:prstTxWarp prst="textNoShape">
                <a:avLst/>
              </a:prstTxWarp>
            </a:bodyPr>
            <a:lstStyle/>
            <a:p>
              <a:endParaRPr lang="da-DK"/>
            </a:p>
          </p:txBody>
        </p:sp>
        <p:sp>
          <p:nvSpPr>
            <p:cNvPr id="37891" name="Freeform 3"/>
            <p:cNvSpPr>
              <a:spLocks/>
            </p:cNvSpPr>
            <p:nvPr/>
          </p:nvSpPr>
          <p:spPr bwMode="auto">
            <a:xfrm>
              <a:off x="13723" y="5003"/>
              <a:ext cx="72" cy="72"/>
            </a:xfrm>
            <a:custGeom>
              <a:avLst/>
              <a:gdLst/>
              <a:ahLst/>
              <a:cxnLst>
                <a:cxn ang="0">
                  <a:pos x="0" y="36"/>
                </a:cxn>
                <a:cxn ang="0">
                  <a:pos x="3" y="50"/>
                </a:cxn>
                <a:cxn ang="0">
                  <a:pos x="11" y="62"/>
                </a:cxn>
                <a:cxn ang="0">
                  <a:pos x="22" y="69"/>
                </a:cxn>
                <a:cxn ang="0">
                  <a:pos x="36" y="72"/>
                </a:cxn>
                <a:cxn ang="0">
                  <a:pos x="50" y="69"/>
                </a:cxn>
                <a:cxn ang="0">
                  <a:pos x="62" y="62"/>
                </a:cxn>
                <a:cxn ang="0">
                  <a:pos x="69" y="50"/>
                </a:cxn>
                <a:cxn ang="0">
                  <a:pos x="72" y="36"/>
                </a:cxn>
                <a:cxn ang="0">
                  <a:pos x="69" y="22"/>
                </a:cxn>
                <a:cxn ang="0">
                  <a:pos x="62" y="11"/>
                </a:cxn>
                <a:cxn ang="0">
                  <a:pos x="50" y="3"/>
                </a:cxn>
                <a:cxn ang="0">
                  <a:pos x="36" y="0"/>
                </a:cxn>
                <a:cxn ang="0">
                  <a:pos x="22" y="3"/>
                </a:cxn>
                <a:cxn ang="0">
                  <a:pos x="11" y="11"/>
                </a:cxn>
                <a:cxn ang="0">
                  <a:pos x="3" y="22"/>
                </a:cxn>
                <a:cxn ang="0">
                  <a:pos x="0" y="36"/>
                </a:cxn>
              </a:cxnLst>
              <a:rect l="0" t="0" r="r" b="b"/>
              <a:pathLst>
                <a:path w="72" h="72">
                  <a:moveTo>
                    <a:pt x="0" y="36"/>
                  </a:moveTo>
                  <a:lnTo>
                    <a:pt x="3" y="50"/>
                  </a:lnTo>
                  <a:lnTo>
                    <a:pt x="11" y="62"/>
                  </a:lnTo>
                  <a:lnTo>
                    <a:pt x="22" y="69"/>
                  </a:lnTo>
                  <a:lnTo>
                    <a:pt x="36" y="72"/>
                  </a:lnTo>
                  <a:lnTo>
                    <a:pt x="50" y="69"/>
                  </a:lnTo>
                  <a:lnTo>
                    <a:pt x="62" y="62"/>
                  </a:lnTo>
                  <a:lnTo>
                    <a:pt x="69" y="50"/>
                  </a:lnTo>
                  <a:lnTo>
                    <a:pt x="72" y="36"/>
                  </a:lnTo>
                  <a:lnTo>
                    <a:pt x="69" y="22"/>
                  </a:lnTo>
                  <a:lnTo>
                    <a:pt x="62" y="11"/>
                  </a:lnTo>
                  <a:lnTo>
                    <a:pt x="50" y="3"/>
                  </a:lnTo>
                  <a:lnTo>
                    <a:pt x="36" y="0"/>
                  </a:lnTo>
                  <a:lnTo>
                    <a:pt x="22" y="3"/>
                  </a:lnTo>
                  <a:lnTo>
                    <a:pt x="11" y="11"/>
                  </a:lnTo>
                  <a:lnTo>
                    <a:pt x="3" y="22"/>
                  </a:lnTo>
                  <a:lnTo>
                    <a:pt x="0" y="36"/>
                  </a:lnTo>
                  <a:close/>
                </a:path>
              </a:pathLst>
            </a:custGeom>
            <a:noFill/>
            <a:ln w="9144">
              <a:solidFill>
                <a:srgbClr val="C60000"/>
              </a:solidFill>
              <a:round/>
              <a:headEnd/>
              <a:tailEnd/>
            </a:ln>
          </p:spPr>
          <p:txBody>
            <a:bodyPr vert="horz" wrap="square" lIns="91440" tIns="45720" rIns="91440" bIns="45720" numCol="1" anchor="t" anchorCtr="0" compatLnSpc="1">
              <a:prstTxWarp prst="textNoShape">
                <a:avLst/>
              </a:prstTxWarp>
            </a:bodyPr>
            <a:lstStyle/>
            <a:p>
              <a:endParaRPr lang="da-DK"/>
            </a:p>
          </p:txBody>
        </p:sp>
        <p:pic>
          <p:nvPicPr>
            <p:cNvPr id="37890" name="Picture 2"/>
            <p:cNvPicPr>
              <a:picLocks noChangeAspect="1" noChangeArrowheads="1"/>
            </p:cNvPicPr>
            <p:nvPr/>
          </p:nvPicPr>
          <p:blipFill>
            <a:blip r:embed="rId3" cstate="print"/>
            <a:srcRect/>
            <a:stretch>
              <a:fillRect/>
            </a:stretch>
          </p:blipFill>
          <p:spPr bwMode="auto">
            <a:xfrm>
              <a:off x="7433" y="1185"/>
              <a:ext cx="6682" cy="4212"/>
            </a:xfrm>
            <a:prstGeom prst="rect">
              <a:avLst/>
            </a:prstGeom>
            <a:noFill/>
          </p:spPr>
        </p:pic>
      </p:grpSp>
      <p:sp>
        <p:nvSpPr>
          <p:cNvPr id="38009" name="Rectangle 121"/>
          <p:cNvSpPr>
            <a:spLocks noChangeArrowheads="1"/>
          </p:cNvSpPr>
          <p:nvPr/>
        </p:nvSpPr>
        <p:spPr bwMode="auto">
          <a:xfrm>
            <a:off x="56515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0" i="0" u="none" strike="noStrike" cap="none" normalizeH="0" baseline="0">
                <a:ln>
                  <a:noFill/>
                </a:ln>
                <a:solidFill>
                  <a:schemeClr val="tx1"/>
                </a:solidFill>
                <a:effectLst/>
                <a:latin typeface="Arial" pitchFamily="34" charset="0"/>
                <a:ea typeface="Calibri" pitchFamily="34" charset="0"/>
                <a:cs typeface="Arial" pitchFamily="34" charset="0"/>
              </a:rPr>
              <a:t>BFR + Low Intensity Aerobic Exercise</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grpSp>
        <p:nvGrpSpPr>
          <p:cNvPr id="38010" name="Group 122"/>
          <p:cNvGrpSpPr>
            <a:grpSpLocks/>
          </p:cNvGrpSpPr>
          <p:nvPr/>
        </p:nvGrpSpPr>
        <p:grpSpPr bwMode="auto">
          <a:xfrm>
            <a:off x="5076056" y="3356992"/>
            <a:ext cx="3736975" cy="2284412"/>
            <a:chOff x="7786" y="272"/>
            <a:chExt cx="5883" cy="3596"/>
          </a:xfrm>
        </p:grpSpPr>
        <p:pic>
          <p:nvPicPr>
            <p:cNvPr id="38011" name="Picture 123"/>
            <p:cNvPicPr>
              <a:picLocks noChangeAspect="1" noChangeArrowheads="1"/>
            </p:cNvPicPr>
            <p:nvPr/>
          </p:nvPicPr>
          <p:blipFill>
            <a:blip r:embed="rId4" cstate="print"/>
            <a:srcRect/>
            <a:stretch>
              <a:fillRect/>
            </a:stretch>
          </p:blipFill>
          <p:spPr bwMode="auto">
            <a:xfrm>
              <a:off x="7786" y="593"/>
              <a:ext cx="5882" cy="3274"/>
            </a:xfrm>
            <a:prstGeom prst="rect">
              <a:avLst/>
            </a:prstGeom>
            <a:noFill/>
            <a:ln w="9525">
              <a:noFill/>
              <a:miter lim="800000"/>
              <a:headEnd/>
              <a:tailEnd/>
            </a:ln>
          </p:spPr>
        </p:pic>
        <p:pic>
          <p:nvPicPr>
            <p:cNvPr id="38012" name="Picture 124"/>
            <p:cNvPicPr>
              <a:picLocks noChangeAspect="1" noChangeArrowheads="1"/>
            </p:cNvPicPr>
            <p:nvPr/>
          </p:nvPicPr>
          <p:blipFill>
            <a:blip r:embed="rId5" cstate="print"/>
            <a:srcRect/>
            <a:stretch>
              <a:fillRect/>
            </a:stretch>
          </p:blipFill>
          <p:spPr bwMode="auto">
            <a:xfrm>
              <a:off x="9888" y="1788"/>
              <a:ext cx="607" cy="1966"/>
            </a:xfrm>
            <a:prstGeom prst="rect">
              <a:avLst/>
            </a:prstGeom>
            <a:noFill/>
            <a:ln w="9525">
              <a:noFill/>
              <a:miter lim="800000"/>
              <a:headEnd/>
              <a:tailEnd/>
            </a:ln>
          </p:spPr>
        </p:pic>
        <p:sp>
          <p:nvSpPr>
            <p:cNvPr id="38013" name="Rectangle 125"/>
            <p:cNvSpPr>
              <a:spLocks noChangeArrowheads="1"/>
            </p:cNvSpPr>
            <p:nvPr/>
          </p:nvSpPr>
          <p:spPr bwMode="auto">
            <a:xfrm>
              <a:off x="9962" y="1827"/>
              <a:ext cx="458" cy="1817"/>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014" name="Rectangle 126"/>
            <p:cNvSpPr>
              <a:spLocks noChangeArrowheads="1"/>
            </p:cNvSpPr>
            <p:nvPr/>
          </p:nvSpPr>
          <p:spPr bwMode="auto">
            <a:xfrm>
              <a:off x="9962" y="1827"/>
              <a:ext cx="458" cy="1817"/>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015" name="Picture 127"/>
            <p:cNvPicPr>
              <a:picLocks noChangeAspect="1" noChangeArrowheads="1"/>
            </p:cNvPicPr>
            <p:nvPr/>
          </p:nvPicPr>
          <p:blipFill>
            <a:blip r:embed="rId6" cstate="print"/>
            <a:srcRect/>
            <a:stretch>
              <a:fillRect/>
            </a:stretch>
          </p:blipFill>
          <p:spPr bwMode="auto">
            <a:xfrm>
              <a:off x="10354" y="1820"/>
              <a:ext cx="559" cy="1934"/>
            </a:xfrm>
            <a:prstGeom prst="rect">
              <a:avLst/>
            </a:prstGeom>
            <a:noFill/>
            <a:ln w="9525">
              <a:noFill/>
              <a:miter lim="800000"/>
              <a:headEnd/>
              <a:tailEnd/>
            </a:ln>
          </p:spPr>
        </p:pic>
        <p:sp>
          <p:nvSpPr>
            <p:cNvPr id="38016" name="Rectangle 128"/>
            <p:cNvSpPr>
              <a:spLocks noChangeArrowheads="1"/>
            </p:cNvSpPr>
            <p:nvPr/>
          </p:nvSpPr>
          <p:spPr bwMode="auto">
            <a:xfrm>
              <a:off x="10428" y="1858"/>
              <a:ext cx="410" cy="1786"/>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017" name="Rectangle 129"/>
            <p:cNvSpPr>
              <a:spLocks noChangeArrowheads="1"/>
            </p:cNvSpPr>
            <p:nvPr/>
          </p:nvSpPr>
          <p:spPr bwMode="auto">
            <a:xfrm>
              <a:off x="10428" y="1858"/>
              <a:ext cx="410" cy="1786"/>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018" name="Picture 130"/>
            <p:cNvPicPr>
              <a:picLocks noChangeAspect="1" noChangeArrowheads="1"/>
            </p:cNvPicPr>
            <p:nvPr/>
          </p:nvPicPr>
          <p:blipFill>
            <a:blip r:embed="rId7" cstate="print"/>
            <a:srcRect/>
            <a:stretch>
              <a:fillRect/>
            </a:stretch>
          </p:blipFill>
          <p:spPr bwMode="auto">
            <a:xfrm>
              <a:off x="8830" y="1983"/>
              <a:ext cx="605" cy="1771"/>
            </a:xfrm>
            <a:prstGeom prst="rect">
              <a:avLst/>
            </a:prstGeom>
            <a:noFill/>
            <a:ln w="9525">
              <a:noFill/>
              <a:miter lim="800000"/>
              <a:headEnd/>
              <a:tailEnd/>
            </a:ln>
          </p:spPr>
        </p:pic>
        <p:sp>
          <p:nvSpPr>
            <p:cNvPr id="38019" name="Rectangle 131"/>
            <p:cNvSpPr>
              <a:spLocks noChangeArrowheads="1"/>
            </p:cNvSpPr>
            <p:nvPr/>
          </p:nvSpPr>
          <p:spPr bwMode="auto">
            <a:xfrm>
              <a:off x="8904" y="2021"/>
              <a:ext cx="456" cy="1622"/>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020" name="Rectangle 132"/>
            <p:cNvSpPr>
              <a:spLocks noChangeArrowheads="1"/>
            </p:cNvSpPr>
            <p:nvPr/>
          </p:nvSpPr>
          <p:spPr bwMode="auto">
            <a:xfrm>
              <a:off x="8904" y="2021"/>
              <a:ext cx="456" cy="1622"/>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021" name="Picture 133"/>
            <p:cNvPicPr>
              <a:picLocks noChangeAspect="1" noChangeArrowheads="1"/>
            </p:cNvPicPr>
            <p:nvPr/>
          </p:nvPicPr>
          <p:blipFill>
            <a:blip r:embed="rId8" cstate="print"/>
            <a:srcRect/>
            <a:stretch>
              <a:fillRect/>
            </a:stretch>
          </p:blipFill>
          <p:spPr bwMode="auto">
            <a:xfrm>
              <a:off x="9274" y="1820"/>
              <a:ext cx="607" cy="1932"/>
            </a:xfrm>
            <a:prstGeom prst="rect">
              <a:avLst/>
            </a:prstGeom>
            <a:noFill/>
            <a:ln w="9525">
              <a:noFill/>
              <a:miter lim="800000"/>
              <a:headEnd/>
              <a:tailEnd/>
            </a:ln>
          </p:spPr>
        </p:pic>
        <p:sp>
          <p:nvSpPr>
            <p:cNvPr id="38022" name="Rectangle 134"/>
            <p:cNvSpPr>
              <a:spLocks noChangeArrowheads="1"/>
            </p:cNvSpPr>
            <p:nvPr/>
          </p:nvSpPr>
          <p:spPr bwMode="auto">
            <a:xfrm>
              <a:off x="9348" y="1858"/>
              <a:ext cx="458" cy="1783"/>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023" name="Rectangle 135"/>
            <p:cNvSpPr>
              <a:spLocks noChangeArrowheads="1"/>
            </p:cNvSpPr>
            <p:nvPr/>
          </p:nvSpPr>
          <p:spPr bwMode="auto">
            <a:xfrm>
              <a:off x="9348" y="1858"/>
              <a:ext cx="458" cy="1783"/>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024" name="Picture 136"/>
            <p:cNvPicPr>
              <a:picLocks noChangeAspect="1" noChangeArrowheads="1"/>
            </p:cNvPicPr>
            <p:nvPr/>
          </p:nvPicPr>
          <p:blipFill>
            <a:blip r:embed="rId9" cstate="print"/>
            <a:srcRect/>
            <a:stretch>
              <a:fillRect/>
            </a:stretch>
          </p:blipFill>
          <p:spPr bwMode="auto">
            <a:xfrm>
              <a:off x="11321" y="2895"/>
              <a:ext cx="605" cy="835"/>
            </a:xfrm>
            <a:prstGeom prst="rect">
              <a:avLst/>
            </a:prstGeom>
            <a:noFill/>
            <a:ln w="9525">
              <a:noFill/>
              <a:miter lim="800000"/>
              <a:headEnd/>
              <a:tailEnd/>
            </a:ln>
          </p:spPr>
        </p:pic>
        <p:sp>
          <p:nvSpPr>
            <p:cNvPr id="38025" name="Rectangle 137"/>
            <p:cNvSpPr>
              <a:spLocks noChangeArrowheads="1"/>
            </p:cNvSpPr>
            <p:nvPr/>
          </p:nvSpPr>
          <p:spPr bwMode="auto">
            <a:xfrm>
              <a:off x="11395" y="2933"/>
              <a:ext cx="456" cy="686"/>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026" name="Rectangle 138"/>
            <p:cNvSpPr>
              <a:spLocks noChangeArrowheads="1"/>
            </p:cNvSpPr>
            <p:nvPr/>
          </p:nvSpPr>
          <p:spPr bwMode="auto">
            <a:xfrm>
              <a:off x="11395" y="2933"/>
              <a:ext cx="456" cy="686"/>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027" name="Picture 139"/>
            <p:cNvPicPr>
              <a:picLocks noChangeAspect="1" noChangeArrowheads="1"/>
            </p:cNvPicPr>
            <p:nvPr/>
          </p:nvPicPr>
          <p:blipFill>
            <a:blip r:embed="rId10" cstate="print"/>
            <a:srcRect/>
            <a:stretch>
              <a:fillRect/>
            </a:stretch>
          </p:blipFill>
          <p:spPr bwMode="auto">
            <a:xfrm>
              <a:off x="11765" y="2837"/>
              <a:ext cx="550" cy="900"/>
            </a:xfrm>
            <a:prstGeom prst="rect">
              <a:avLst/>
            </a:prstGeom>
            <a:noFill/>
            <a:ln w="9525">
              <a:noFill/>
              <a:miter lim="800000"/>
              <a:headEnd/>
              <a:tailEnd/>
            </a:ln>
          </p:spPr>
        </p:pic>
        <p:sp>
          <p:nvSpPr>
            <p:cNvPr id="38028" name="Rectangle 140"/>
            <p:cNvSpPr>
              <a:spLocks noChangeArrowheads="1"/>
            </p:cNvSpPr>
            <p:nvPr/>
          </p:nvSpPr>
          <p:spPr bwMode="auto">
            <a:xfrm>
              <a:off x="11839" y="2876"/>
              <a:ext cx="401" cy="751"/>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029" name="Rectangle 141"/>
            <p:cNvSpPr>
              <a:spLocks noChangeArrowheads="1"/>
            </p:cNvSpPr>
            <p:nvPr/>
          </p:nvSpPr>
          <p:spPr bwMode="auto">
            <a:xfrm>
              <a:off x="11839" y="2876"/>
              <a:ext cx="401" cy="751"/>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030" name="Picture 142"/>
            <p:cNvPicPr>
              <a:picLocks noChangeAspect="1" noChangeArrowheads="1"/>
            </p:cNvPicPr>
            <p:nvPr/>
          </p:nvPicPr>
          <p:blipFill>
            <a:blip r:embed="rId11" cstate="print"/>
            <a:srcRect/>
            <a:stretch>
              <a:fillRect/>
            </a:stretch>
          </p:blipFill>
          <p:spPr bwMode="auto">
            <a:xfrm>
              <a:off x="12374" y="2902"/>
              <a:ext cx="583" cy="835"/>
            </a:xfrm>
            <a:prstGeom prst="rect">
              <a:avLst/>
            </a:prstGeom>
            <a:noFill/>
            <a:ln w="9525">
              <a:noFill/>
              <a:miter lim="800000"/>
              <a:headEnd/>
              <a:tailEnd/>
            </a:ln>
          </p:spPr>
        </p:pic>
        <p:sp>
          <p:nvSpPr>
            <p:cNvPr id="38031" name="Rectangle 143"/>
            <p:cNvSpPr>
              <a:spLocks noChangeArrowheads="1"/>
            </p:cNvSpPr>
            <p:nvPr/>
          </p:nvSpPr>
          <p:spPr bwMode="auto">
            <a:xfrm>
              <a:off x="12449" y="2940"/>
              <a:ext cx="434" cy="686"/>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032" name="Rectangle 144"/>
            <p:cNvSpPr>
              <a:spLocks noChangeArrowheads="1"/>
            </p:cNvSpPr>
            <p:nvPr/>
          </p:nvSpPr>
          <p:spPr bwMode="auto">
            <a:xfrm>
              <a:off x="12449" y="2940"/>
              <a:ext cx="434" cy="686"/>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033" name="Picture 145"/>
            <p:cNvPicPr>
              <a:picLocks noChangeAspect="1" noChangeArrowheads="1"/>
            </p:cNvPicPr>
            <p:nvPr/>
          </p:nvPicPr>
          <p:blipFill>
            <a:blip r:embed="rId12" cstate="print"/>
            <a:srcRect/>
            <a:stretch>
              <a:fillRect/>
            </a:stretch>
          </p:blipFill>
          <p:spPr bwMode="auto">
            <a:xfrm>
              <a:off x="12816" y="2854"/>
              <a:ext cx="550" cy="890"/>
            </a:xfrm>
            <a:prstGeom prst="rect">
              <a:avLst/>
            </a:prstGeom>
            <a:noFill/>
            <a:ln w="9525">
              <a:noFill/>
              <a:miter lim="800000"/>
              <a:headEnd/>
              <a:tailEnd/>
            </a:ln>
          </p:spPr>
        </p:pic>
        <p:sp>
          <p:nvSpPr>
            <p:cNvPr id="38034" name="Rectangle 146"/>
            <p:cNvSpPr>
              <a:spLocks noChangeArrowheads="1"/>
            </p:cNvSpPr>
            <p:nvPr/>
          </p:nvSpPr>
          <p:spPr bwMode="auto">
            <a:xfrm>
              <a:off x="12890" y="2892"/>
              <a:ext cx="401" cy="742"/>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035" name="Rectangle 147"/>
            <p:cNvSpPr>
              <a:spLocks noChangeArrowheads="1"/>
            </p:cNvSpPr>
            <p:nvPr/>
          </p:nvSpPr>
          <p:spPr bwMode="auto">
            <a:xfrm>
              <a:off x="12890" y="2892"/>
              <a:ext cx="401" cy="742"/>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036" name="Picture 148"/>
            <p:cNvPicPr>
              <a:picLocks noChangeAspect="1" noChangeArrowheads="1"/>
            </p:cNvPicPr>
            <p:nvPr/>
          </p:nvPicPr>
          <p:blipFill>
            <a:blip r:embed="rId13" cstate="print"/>
            <a:srcRect/>
            <a:stretch>
              <a:fillRect/>
            </a:stretch>
          </p:blipFill>
          <p:spPr bwMode="auto">
            <a:xfrm>
              <a:off x="12425" y="272"/>
              <a:ext cx="1123" cy="931"/>
            </a:xfrm>
            <a:prstGeom prst="rect">
              <a:avLst/>
            </a:prstGeom>
            <a:noFill/>
            <a:ln w="9525">
              <a:noFill/>
              <a:miter lim="800000"/>
              <a:headEnd/>
              <a:tailEnd/>
            </a:ln>
          </p:spPr>
        </p:pic>
      </p:grpSp>
      <p:sp>
        <p:nvSpPr>
          <p:cNvPr id="38064" name="Rectangle 176"/>
          <p:cNvSpPr>
            <a:spLocks noChangeArrowheads="1"/>
          </p:cNvSpPr>
          <p:nvPr/>
        </p:nvSpPr>
        <p:spPr bwMode="auto">
          <a:xfrm>
            <a:off x="0" y="1343862"/>
            <a:ext cx="4139952" cy="26468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808038" algn="l"/>
              </a:tabLst>
            </a:pPr>
            <a:r>
              <a:rPr kumimoji="0" lang="en-US" sz="2200" b="0" i="0" u="none" strike="noStrike" cap="none" normalizeH="0" baseline="0" dirty="0">
                <a:ln>
                  <a:noFill/>
                </a:ln>
                <a:solidFill>
                  <a:schemeClr val="tx1"/>
                </a:solidFill>
                <a:effectLst/>
                <a:latin typeface="Arial" pitchFamily="34" charset="0"/>
                <a:ea typeface="Calibri" pitchFamily="34" charset="0"/>
                <a:cs typeface="Arial" pitchFamily="34" charset="0"/>
              </a:rPr>
              <a:t>Young men walking at 50 m/min</a:t>
            </a: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tab pos="808038" algn="l"/>
              </a:tabLst>
            </a:pPr>
            <a:r>
              <a:rPr kumimoji="0" lang="en-US" sz="2200" b="0" i="0" u="none" strike="noStrike" cap="none" normalizeH="0" baseline="0" dirty="0">
                <a:ln>
                  <a:noFill/>
                </a:ln>
                <a:solidFill>
                  <a:schemeClr val="tx1"/>
                </a:solidFill>
                <a:effectLst/>
                <a:latin typeface="Arial" pitchFamily="34" charset="0"/>
                <a:ea typeface="Calibri" pitchFamily="34" charset="0"/>
                <a:cs typeface="Arial" pitchFamily="34" charset="0"/>
              </a:rPr>
              <a:t>3 weeks</a:t>
            </a: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tab pos="808038" algn="l"/>
              </a:tabLst>
            </a:pPr>
            <a:r>
              <a:rPr kumimoji="0" lang="en-US" sz="2200" b="0" i="0" u="none" strike="noStrike" cap="none" normalizeH="0" baseline="0" dirty="0">
                <a:ln>
                  <a:noFill/>
                </a:ln>
                <a:solidFill>
                  <a:schemeClr val="tx1"/>
                </a:solidFill>
                <a:effectLst/>
                <a:latin typeface="Arial" pitchFamily="34" charset="0"/>
                <a:ea typeface="Calibri" pitchFamily="34" charset="0"/>
                <a:cs typeface="Arial" pitchFamily="34" charset="0"/>
              </a:rPr>
              <a:t>6 days/week (2x daily)</a:t>
            </a:r>
          </a:p>
          <a:p>
            <a:pPr marL="457200" marR="0" lvl="1" indent="0" algn="l" defTabSz="914400" rtl="0" eaLnBrk="0" fontAlgn="base" latinLnBrk="0" hangingPunct="0">
              <a:lnSpc>
                <a:spcPct val="100000"/>
              </a:lnSpc>
              <a:spcBef>
                <a:spcPct val="0"/>
              </a:spcBef>
              <a:spcAft>
                <a:spcPct val="0"/>
              </a:spcAft>
              <a:buClrTx/>
              <a:buSzTx/>
              <a:buFontTx/>
              <a:buChar char="•"/>
              <a:tabLst>
                <a:tab pos="808038" algn="l"/>
              </a:tabLst>
            </a:pP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tabLst>
                <a:tab pos="808038" algn="l"/>
              </a:tabLst>
            </a:pP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808038" algn="l"/>
              </a:tabLst>
            </a:pPr>
            <a:r>
              <a:rPr kumimoji="0" lang="en-US" sz="2200" b="0" i="0" u="none" strike="noStrike" cap="none" normalizeH="0" baseline="0" dirty="0">
                <a:ln>
                  <a:noFill/>
                </a:ln>
                <a:solidFill>
                  <a:schemeClr val="tx1"/>
                </a:solidFill>
                <a:effectLst/>
                <a:latin typeface="Arial" pitchFamily="34" charset="0"/>
                <a:ea typeface="Calibri" pitchFamily="34" charset="0"/>
                <a:cs typeface="Arial" pitchFamily="34" charset="0"/>
              </a:rPr>
              <a:t>5 bouts of</a:t>
            </a:r>
            <a:endParaRPr lang="da-DK" sz="800" dirty="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808038" algn="l"/>
              </a:tabLst>
            </a:pPr>
            <a:r>
              <a:rPr kumimoji="0" lang="en-US" sz="2200" b="0" i="0" u="none" strike="noStrike" cap="none" normalizeH="0" baseline="0" dirty="0">
                <a:ln>
                  <a:noFill/>
                </a:ln>
                <a:solidFill>
                  <a:schemeClr val="tx1"/>
                </a:solidFill>
                <a:effectLst/>
                <a:latin typeface="Arial" pitchFamily="34" charset="0"/>
                <a:ea typeface="Calibri" pitchFamily="34" charset="0"/>
                <a:cs typeface="Arial" pitchFamily="34" charset="0"/>
              </a:rPr>
              <a:t>2 minute walking</a:t>
            </a: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08038" algn="l"/>
              </a:tabLst>
            </a:pPr>
            <a:endParaRPr kumimoji="0" lang="da-DK" sz="1800" b="0" i="0" u="none" strike="noStrike" cap="none" normalizeH="0" baseline="0" dirty="0">
              <a:ln>
                <a:noFill/>
              </a:ln>
              <a:solidFill>
                <a:schemeClr val="tx1"/>
              </a:solidFill>
              <a:effectLst/>
              <a:latin typeface="Arial" pitchFamily="34" charset="0"/>
              <a:cs typeface="Arial" pitchFamily="34" charset="0"/>
            </a:endParaRPr>
          </a:p>
        </p:txBody>
      </p:sp>
      <p:sp>
        <p:nvSpPr>
          <p:cNvPr id="38065" name="Rectangle 177"/>
          <p:cNvSpPr>
            <a:spLocks noChangeArrowheads="1"/>
          </p:cNvSpPr>
          <p:nvPr/>
        </p:nvSpPr>
        <p:spPr bwMode="auto">
          <a:xfrm rot="10800000" flipV="1">
            <a:off x="395536" y="4400818"/>
            <a:ext cx="3816424" cy="8925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808038" algn="l"/>
              </a:tabLst>
            </a:pP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808038" algn="l"/>
              </a:tabLst>
            </a:pPr>
            <a:r>
              <a:rPr kumimoji="0" lang="en-US" sz="2200" b="0" i="0" u="none" strike="noStrike" cap="none" normalizeH="0" baseline="0" dirty="0">
                <a:ln>
                  <a:noFill/>
                </a:ln>
                <a:solidFill>
                  <a:schemeClr val="tx1"/>
                </a:solidFill>
                <a:effectLst/>
                <a:latin typeface="Arial" pitchFamily="34" charset="0"/>
                <a:ea typeface="Calibri" pitchFamily="34" charset="0"/>
                <a:cs typeface="Arial" pitchFamily="34" charset="0"/>
              </a:rPr>
              <a:t>230 mmHg</a:t>
            </a:r>
          </a:p>
          <a:p>
            <a:pPr marL="0" marR="0" lvl="0" indent="0" algn="l" defTabSz="914400" rtl="0" eaLnBrk="0" fontAlgn="base" latinLnBrk="0" hangingPunct="0">
              <a:lnSpc>
                <a:spcPct val="100000"/>
              </a:lnSpc>
              <a:spcBef>
                <a:spcPct val="0"/>
              </a:spcBef>
              <a:spcAft>
                <a:spcPct val="0"/>
              </a:spcAft>
              <a:buClrTx/>
              <a:buSzTx/>
              <a:buFontTx/>
              <a:buChar char="•"/>
              <a:tabLst>
                <a:tab pos="808038" algn="l"/>
              </a:tabLst>
            </a:pPr>
            <a:r>
              <a:rPr kumimoji="0" lang="en-US" sz="2200" b="0" i="0" u="none" strike="noStrike" cap="none" normalizeH="0" baseline="0" dirty="0">
                <a:ln>
                  <a:noFill/>
                </a:ln>
                <a:solidFill>
                  <a:schemeClr val="tx1"/>
                </a:solidFill>
                <a:effectLst/>
                <a:latin typeface="Arial" pitchFamily="34" charset="0"/>
                <a:ea typeface="Calibri" pitchFamily="34" charset="0"/>
                <a:cs typeface="Arial" pitchFamily="34" charset="0"/>
              </a:rPr>
              <a:t>5 cm wide cuff</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80" name="Rektangel 179"/>
          <p:cNvSpPr/>
          <p:nvPr/>
        </p:nvSpPr>
        <p:spPr>
          <a:xfrm>
            <a:off x="0" y="3645024"/>
            <a:ext cx="2207656" cy="400110"/>
          </a:xfrm>
          <a:prstGeom prst="rect">
            <a:avLst/>
          </a:prstGeom>
        </p:spPr>
        <p:txBody>
          <a:bodyPr wrap="none">
            <a:spAutoFit/>
          </a:bodyPr>
          <a:lstStyle/>
          <a:p>
            <a:pPr lvl="0" fontAlgn="base">
              <a:spcBef>
                <a:spcPct val="0"/>
              </a:spcBef>
              <a:spcAft>
                <a:spcPct val="0"/>
              </a:spcAft>
              <a:tabLst>
                <a:tab pos="808038" algn="l"/>
              </a:tabLst>
            </a:pPr>
            <a:r>
              <a:rPr kumimoji="0" lang="en-US" sz="2000" b="0" i="0" u="none" strike="noStrike" cap="none" normalizeH="0" baseline="0" dirty="0">
                <a:ln>
                  <a:noFill/>
                </a:ln>
                <a:solidFill>
                  <a:schemeClr val="tx1"/>
                </a:solidFill>
                <a:effectLst/>
                <a:latin typeface="Arial" pitchFamily="34" charset="0"/>
                <a:ea typeface="Calibri" pitchFamily="34" charset="0"/>
                <a:cs typeface="Arial" pitchFamily="34" charset="0"/>
              </a:rPr>
              <a:t>1 minute standing</a:t>
            </a:r>
            <a:endParaRPr kumimoji="0" lang="da-DK" sz="2000" b="0" i="0" u="none" strike="noStrike" cap="none" normalizeH="0" baseline="0" dirty="0">
              <a:ln>
                <a:noFill/>
              </a:ln>
              <a:solidFill>
                <a:schemeClr val="tx1"/>
              </a:solidFill>
              <a:effectLst/>
              <a:latin typeface="Arial" pitchFamily="34" charset="0"/>
              <a:cs typeface="Arial" pitchFamily="34" charset="0"/>
            </a:endParaRPr>
          </a:p>
        </p:txBody>
      </p:sp>
      <p:sp>
        <p:nvSpPr>
          <p:cNvPr id="38066" name="Rectangle 178"/>
          <p:cNvSpPr>
            <a:spLocks noChangeArrowheads="1"/>
          </p:cNvSpPr>
          <p:nvPr/>
        </p:nvSpPr>
        <p:spPr bwMode="auto">
          <a:xfrm>
            <a:off x="0" y="64008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a-DK" sz="1200" b="0" i="0" u="none" strike="noStrike" cap="none" normalizeH="0" baseline="0" dirty="0">
                <a:ln>
                  <a:noFill/>
                </a:ln>
                <a:solidFill>
                  <a:schemeClr val="tx1"/>
                </a:solidFill>
                <a:effectLst/>
                <a:latin typeface="Arial" pitchFamily="34" charset="0"/>
                <a:ea typeface="Calibri" pitchFamily="34" charset="0"/>
                <a:cs typeface="Arial" pitchFamily="34" charset="0"/>
              </a:rPr>
              <a:t>Abe et al. 2006; J </a:t>
            </a:r>
            <a:r>
              <a:rPr kumimoji="0" lang="da-DK" sz="1200" b="0" i="0" u="none" strike="noStrike" cap="none" normalizeH="0" baseline="0" dirty="0" err="1">
                <a:ln>
                  <a:noFill/>
                </a:ln>
                <a:solidFill>
                  <a:schemeClr val="tx1"/>
                </a:solidFill>
                <a:effectLst/>
                <a:latin typeface="Arial" pitchFamily="34" charset="0"/>
                <a:ea typeface="Calibri" pitchFamily="34" charset="0"/>
                <a:cs typeface="Arial" pitchFamily="34" charset="0"/>
              </a:rPr>
              <a:t>Appl</a:t>
            </a:r>
            <a:r>
              <a:rPr kumimoji="0" lang="da-DK" sz="1200" b="0" i="0" u="none" strike="noStrike" cap="none" normalizeH="0" baseline="0" dirty="0">
                <a:ln>
                  <a:noFill/>
                </a:ln>
                <a:solidFill>
                  <a:schemeClr val="tx1"/>
                </a:solidFill>
                <a:effectLst/>
                <a:latin typeface="Arial" pitchFamily="34" charset="0"/>
                <a:ea typeface="Calibri" pitchFamily="34" charset="0"/>
                <a:cs typeface="Arial" pitchFamily="34" charset="0"/>
              </a:rPr>
              <a:t> </a:t>
            </a:r>
            <a:r>
              <a:rPr kumimoji="0" lang="da-DK" sz="1200" b="0" i="0" u="none" strike="noStrike" cap="none" normalizeH="0" baseline="0" dirty="0" err="1">
                <a:ln>
                  <a:noFill/>
                </a:ln>
                <a:solidFill>
                  <a:schemeClr val="tx1"/>
                </a:solidFill>
                <a:effectLst/>
                <a:latin typeface="Arial" pitchFamily="34" charset="0"/>
                <a:ea typeface="Calibri" pitchFamily="34" charset="0"/>
                <a:cs typeface="Arial" pitchFamily="34" charset="0"/>
              </a:rPr>
              <a:t>Physiol</a:t>
            </a:r>
            <a:endParaRPr kumimoji="0" lang="da-DK"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Group 2"/>
          <p:cNvGrpSpPr>
            <a:grpSpLocks/>
          </p:cNvGrpSpPr>
          <p:nvPr/>
        </p:nvGrpSpPr>
        <p:grpSpPr bwMode="auto">
          <a:xfrm>
            <a:off x="5002213" y="1050925"/>
            <a:ext cx="3506787" cy="2927350"/>
            <a:chOff x="7877" y="774"/>
            <a:chExt cx="5523" cy="4611"/>
          </a:xfrm>
        </p:grpSpPr>
        <p:pic>
          <p:nvPicPr>
            <p:cNvPr id="38915" name="Picture 3"/>
            <p:cNvPicPr>
              <a:picLocks noChangeAspect="1" noChangeArrowheads="1"/>
            </p:cNvPicPr>
            <p:nvPr/>
          </p:nvPicPr>
          <p:blipFill>
            <a:blip r:embed="rId2" cstate="print"/>
            <a:srcRect/>
            <a:stretch>
              <a:fillRect/>
            </a:stretch>
          </p:blipFill>
          <p:spPr bwMode="auto">
            <a:xfrm>
              <a:off x="8801" y="3421"/>
              <a:ext cx="588" cy="746"/>
            </a:xfrm>
            <a:prstGeom prst="rect">
              <a:avLst/>
            </a:prstGeom>
            <a:noFill/>
            <a:ln w="9525">
              <a:noFill/>
              <a:miter lim="800000"/>
              <a:headEnd/>
              <a:tailEnd/>
            </a:ln>
          </p:spPr>
        </p:pic>
        <p:sp>
          <p:nvSpPr>
            <p:cNvPr id="38916" name="Rectangle 4"/>
            <p:cNvSpPr>
              <a:spLocks noChangeArrowheads="1"/>
            </p:cNvSpPr>
            <p:nvPr/>
          </p:nvSpPr>
          <p:spPr bwMode="auto">
            <a:xfrm>
              <a:off x="8875" y="3459"/>
              <a:ext cx="439" cy="598"/>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17" name="Rectangle 5"/>
            <p:cNvSpPr>
              <a:spLocks noChangeArrowheads="1"/>
            </p:cNvSpPr>
            <p:nvPr/>
          </p:nvSpPr>
          <p:spPr bwMode="auto">
            <a:xfrm>
              <a:off x="8875" y="3459"/>
              <a:ext cx="439" cy="59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18" name="Picture 6"/>
            <p:cNvPicPr>
              <a:picLocks noChangeAspect="1" noChangeArrowheads="1"/>
            </p:cNvPicPr>
            <p:nvPr/>
          </p:nvPicPr>
          <p:blipFill>
            <a:blip r:embed="rId3" cstate="print"/>
            <a:srcRect/>
            <a:stretch>
              <a:fillRect/>
            </a:stretch>
          </p:blipFill>
          <p:spPr bwMode="auto">
            <a:xfrm>
              <a:off x="9281" y="2295"/>
              <a:ext cx="588" cy="1872"/>
            </a:xfrm>
            <a:prstGeom prst="rect">
              <a:avLst/>
            </a:prstGeom>
            <a:noFill/>
            <a:ln w="9525">
              <a:noFill/>
              <a:miter lim="800000"/>
              <a:headEnd/>
              <a:tailEnd/>
            </a:ln>
          </p:spPr>
        </p:pic>
        <p:sp>
          <p:nvSpPr>
            <p:cNvPr id="38919" name="Rectangle 7"/>
            <p:cNvSpPr>
              <a:spLocks noChangeArrowheads="1"/>
            </p:cNvSpPr>
            <p:nvPr/>
          </p:nvSpPr>
          <p:spPr bwMode="auto">
            <a:xfrm>
              <a:off x="9355" y="2334"/>
              <a:ext cx="439" cy="1723"/>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20" name="Rectangle 8"/>
            <p:cNvSpPr>
              <a:spLocks noChangeArrowheads="1"/>
            </p:cNvSpPr>
            <p:nvPr/>
          </p:nvSpPr>
          <p:spPr bwMode="auto">
            <a:xfrm>
              <a:off x="9355" y="2334"/>
              <a:ext cx="439" cy="1723"/>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21" name="Picture 9"/>
            <p:cNvPicPr>
              <a:picLocks noChangeAspect="1" noChangeArrowheads="1"/>
            </p:cNvPicPr>
            <p:nvPr/>
          </p:nvPicPr>
          <p:blipFill>
            <a:blip r:embed="rId4" cstate="print"/>
            <a:srcRect/>
            <a:stretch>
              <a:fillRect/>
            </a:stretch>
          </p:blipFill>
          <p:spPr bwMode="auto">
            <a:xfrm>
              <a:off x="9761" y="2370"/>
              <a:ext cx="588" cy="1798"/>
            </a:xfrm>
            <a:prstGeom prst="rect">
              <a:avLst/>
            </a:prstGeom>
            <a:noFill/>
            <a:ln w="9525">
              <a:noFill/>
              <a:miter lim="800000"/>
              <a:headEnd/>
              <a:tailEnd/>
            </a:ln>
          </p:spPr>
        </p:pic>
        <p:sp>
          <p:nvSpPr>
            <p:cNvPr id="38922" name="Rectangle 10"/>
            <p:cNvSpPr>
              <a:spLocks noChangeArrowheads="1"/>
            </p:cNvSpPr>
            <p:nvPr/>
          </p:nvSpPr>
          <p:spPr bwMode="auto">
            <a:xfrm>
              <a:off x="9835" y="2408"/>
              <a:ext cx="439" cy="1649"/>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23" name="Rectangle 11"/>
            <p:cNvSpPr>
              <a:spLocks noChangeArrowheads="1"/>
            </p:cNvSpPr>
            <p:nvPr/>
          </p:nvSpPr>
          <p:spPr bwMode="auto">
            <a:xfrm>
              <a:off x="9835" y="2408"/>
              <a:ext cx="439" cy="1649"/>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24" name="Picture 12"/>
            <p:cNvPicPr>
              <a:picLocks noChangeAspect="1" noChangeArrowheads="1"/>
            </p:cNvPicPr>
            <p:nvPr/>
          </p:nvPicPr>
          <p:blipFill>
            <a:blip r:embed="rId5" cstate="print"/>
            <a:srcRect/>
            <a:stretch>
              <a:fillRect/>
            </a:stretch>
          </p:blipFill>
          <p:spPr bwMode="auto">
            <a:xfrm>
              <a:off x="10226" y="2475"/>
              <a:ext cx="586" cy="1692"/>
            </a:xfrm>
            <a:prstGeom prst="rect">
              <a:avLst/>
            </a:prstGeom>
            <a:noFill/>
            <a:ln w="9525">
              <a:noFill/>
              <a:miter lim="800000"/>
              <a:headEnd/>
              <a:tailEnd/>
            </a:ln>
          </p:spPr>
        </p:pic>
        <p:sp>
          <p:nvSpPr>
            <p:cNvPr id="38925" name="Rectangle 13"/>
            <p:cNvSpPr>
              <a:spLocks noChangeArrowheads="1"/>
            </p:cNvSpPr>
            <p:nvPr/>
          </p:nvSpPr>
          <p:spPr bwMode="auto">
            <a:xfrm>
              <a:off x="10301" y="2514"/>
              <a:ext cx="437" cy="1543"/>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26" name="Rectangle 14"/>
            <p:cNvSpPr>
              <a:spLocks noChangeArrowheads="1"/>
            </p:cNvSpPr>
            <p:nvPr/>
          </p:nvSpPr>
          <p:spPr bwMode="auto">
            <a:xfrm>
              <a:off x="10301" y="2514"/>
              <a:ext cx="437" cy="1543"/>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27" name="Picture 15"/>
            <p:cNvPicPr>
              <a:picLocks noChangeAspect="1" noChangeArrowheads="1"/>
            </p:cNvPicPr>
            <p:nvPr/>
          </p:nvPicPr>
          <p:blipFill>
            <a:blip r:embed="rId6" cstate="print"/>
            <a:srcRect/>
            <a:stretch>
              <a:fillRect/>
            </a:stretch>
          </p:blipFill>
          <p:spPr bwMode="auto">
            <a:xfrm>
              <a:off x="8798" y="4254"/>
              <a:ext cx="586" cy="437"/>
            </a:xfrm>
            <a:prstGeom prst="rect">
              <a:avLst/>
            </a:prstGeom>
            <a:noFill/>
            <a:ln w="9525">
              <a:noFill/>
              <a:miter lim="800000"/>
              <a:headEnd/>
              <a:tailEnd/>
            </a:ln>
          </p:spPr>
        </p:pic>
        <p:sp>
          <p:nvSpPr>
            <p:cNvPr id="38928" name="Rectangle 16"/>
            <p:cNvSpPr>
              <a:spLocks noChangeArrowheads="1"/>
            </p:cNvSpPr>
            <p:nvPr/>
          </p:nvSpPr>
          <p:spPr bwMode="auto">
            <a:xfrm>
              <a:off x="8873" y="4292"/>
              <a:ext cx="437" cy="288"/>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29" name="Rectangle 17"/>
            <p:cNvSpPr>
              <a:spLocks noChangeArrowheads="1"/>
            </p:cNvSpPr>
            <p:nvPr/>
          </p:nvSpPr>
          <p:spPr bwMode="auto">
            <a:xfrm>
              <a:off x="8873" y="4292"/>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30" name="Picture 18"/>
            <p:cNvPicPr>
              <a:picLocks noChangeAspect="1" noChangeArrowheads="1"/>
            </p:cNvPicPr>
            <p:nvPr/>
          </p:nvPicPr>
          <p:blipFill>
            <a:blip r:embed="rId6" cstate="print"/>
            <a:srcRect/>
            <a:stretch>
              <a:fillRect/>
            </a:stretch>
          </p:blipFill>
          <p:spPr bwMode="auto">
            <a:xfrm>
              <a:off x="9278" y="4254"/>
              <a:ext cx="586" cy="437"/>
            </a:xfrm>
            <a:prstGeom prst="rect">
              <a:avLst/>
            </a:prstGeom>
            <a:noFill/>
            <a:ln w="9525">
              <a:noFill/>
              <a:miter lim="800000"/>
              <a:headEnd/>
              <a:tailEnd/>
            </a:ln>
          </p:spPr>
        </p:pic>
        <p:sp>
          <p:nvSpPr>
            <p:cNvPr id="38931" name="Rectangle 19"/>
            <p:cNvSpPr>
              <a:spLocks noChangeArrowheads="1"/>
            </p:cNvSpPr>
            <p:nvPr/>
          </p:nvSpPr>
          <p:spPr bwMode="auto">
            <a:xfrm>
              <a:off x="9353" y="4292"/>
              <a:ext cx="437" cy="288"/>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32" name="Rectangle 20"/>
            <p:cNvSpPr>
              <a:spLocks noChangeArrowheads="1"/>
            </p:cNvSpPr>
            <p:nvPr/>
          </p:nvSpPr>
          <p:spPr bwMode="auto">
            <a:xfrm>
              <a:off x="9353" y="4292"/>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33" name="Picture 21"/>
            <p:cNvPicPr>
              <a:picLocks noChangeAspect="1" noChangeArrowheads="1"/>
            </p:cNvPicPr>
            <p:nvPr/>
          </p:nvPicPr>
          <p:blipFill>
            <a:blip r:embed="rId6" cstate="print"/>
            <a:srcRect/>
            <a:stretch>
              <a:fillRect/>
            </a:stretch>
          </p:blipFill>
          <p:spPr bwMode="auto">
            <a:xfrm>
              <a:off x="9758" y="4254"/>
              <a:ext cx="586" cy="437"/>
            </a:xfrm>
            <a:prstGeom prst="rect">
              <a:avLst/>
            </a:prstGeom>
            <a:noFill/>
            <a:ln w="9525">
              <a:noFill/>
              <a:miter lim="800000"/>
              <a:headEnd/>
              <a:tailEnd/>
            </a:ln>
          </p:spPr>
        </p:pic>
        <p:sp>
          <p:nvSpPr>
            <p:cNvPr id="38934" name="Rectangle 22"/>
            <p:cNvSpPr>
              <a:spLocks noChangeArrowheads="1"/>
            </p:cNvSpPr>
            <p:nvPr/>
          </p:nvSpPr>
          <p:spPr bwMode="auto">
            <a:xfrm>
              <a:off x="9833" y="4292"/>
              <a:ext cx="437" cy="288"/>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35" name="Rectangle 23"/>
            <p:cNvSpPr>
              <a:spLocks noChangeArrowheads="1"/>
            </p:cNvSpPr>
            <p:nvPr/>
          </p:nvSpPr>
          <p:spPr bwMode="auto">
            <a:xfrm>
              <a:off x="9833" y="4292"/>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36" name="Picture 24"/>
            <p:cNvPicPr>
              <a:picLocks noChangeAspect="1" noChangeArrowheads="1"/>
            </p:cNvPicPr>
            <p:nvPr/>
          </p:nvPicPr>
          <p:blipFill>
            <a:blip r:embed="rId6" cstate="print"/>
            <a:srcRect/>
            <a:stretch>
              <a:fillRect/>
            </a:stretch>
          </p:blipFill>
          <p:spPr bwMode="auto">
            <a:xfrm>
              <a:off x="10224" y="4254"/>
              <a:ext cx="586" cy="437"/>
            </a:xfrm>
            <a:prstGeom prst="rect">
              <a:avLst/>
            </a:prstGeom>
            <a:noFill/>
            <a:ln w="9525">
              <a:noFill/>
              <a:miter lim="800000"/>
              <a:headEnd/>
              <a:tailEnd/>
            </a:ln>
          </p:spPr>
        </p:pic>
        <p:sp>
          <p:nvSpPr>
            <p:cNvPr id="38937" name="Rectangle 25"/>
            <p:cNvSpPr>
              <a:spLocks noChangeArrowheads="1"/>
            </p:cNvSpPr>
            <p:nvPr/>
          </p:nvSpPr>
          <p:spPr bwMode="auto">
            <a:xfrm>
              <a:off x="10298" y="4292"/>
              <a:ext cx="437" cy="288"/>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38" name="Rectangle 26"/>
            <p:cNvSpPr>
              <a:spLocks noChangeArrowheads="1"/>
            </p:cNvSpPr>
            <p:nvPr/>
          </p:nvSpPr>
          <p:spPr bwMode="auto">
            <a:xfrm>
              <a:off x="10298" y="4292"/>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39" name="Picture 27"/>
            <p:cNvPicPr>
              <a:picLocks noChangeAspect="1" noChangeArrowheads="1"/>
            </p:cNvPicPr>
            <p:nvPr/>
          </p:nvPicPr>
          <p:blipFill>
            <a:blip r:embed="rId6" cstate="print"/>
            <a:srcRect/>
            <a:stretch>
              <a:fillRect/>
            </a:stretch>
          </p:blipFill>
          <p:spPr bwMode="auto">
            <a:xfrm>
              <a:off x="10944" y="4239"/>
              <a:ext cx="586" cy="437"/>
            </a:xfrm>
            <a:prstGeom prst="rect">
              <a:avLst/>
            </a:prstGeom>
            <a:noFill/>
            <a:ln w="9525">
              <a:noFill/>
              <a:miter lim="800000"/>
              <a:headEnd/>
              <a:tailEnd/>
            </a:ln>
          </p:spPr>
        </p:pic>
        <p:sp>
          <p:nvSpPr>
            <p:cNvPr id="38940" name="Rectangle 28"/>
            <p:cNvSpPr>
              <a:spLocks noChangeArrowheads="1"/>
            </p:cNvSpPr>
            <p:nvPr/>
          </p:nvSpPr>
          <p:spPr bwMode="auto">
            <a:xfrm>
              <a:off x="11018" y="4278"/>
              <a:ext cx="437" cy="288"/>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41" name="Rectangle 29"/>
            <p:cNvSpPr>
              <a:spLocks noChangeArrowheads="1"/>
            </p:cNvSpPr>
            <p:nvPr/>
          </p:nvSpPr>
          <p:spPr bwMode="auto">
            <a:xfrm>
              <a:off x="11018" y="4278"/>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42" name="Picture 30"/>
            <p:cNvPicPr>
              <a:picLocks noChangeAspect="1" noChangeArrowheads="1"/>
            </p:cNvPicPr>
            <p:nvPr/>
          </p:nvPicPr>
          <p:blipFill>
            <a:blip r:embed="rId6" cstate="print"/>
            <a:srcRect/>
            <a:stretch>
              <a:fillRect/>
            </a:stretch>
          </p:blipFill>
          <p:spPr bwMode="auto">
            <a:xfrm>
              <a:off x="11424" y="4239"/>
              <a:ext cx="586" cy="437"/>
            </a:xfrm>
            <a:prstGeom prst="rect">
              <a:avLst/>
            </a:prstGeom>
            <a:noFill/>
            <a:ln w="9525">
              <a:noFill/>
              <a:miter lim="800000"/>
              <a:headEnd/>
              <a:tailEnd/>
            </a:ln>
          </p:spPr>
        </p:pic>
        <p:sp>
          <p:nvSpPr>
            <p:cNvPr id="38943" name="Rectangle 31"/>
            <p:cNvSpPr>
              <a:spLocks noChangeArrowheads="1"/>
            </p:cNvSpPr>
            <p:nvPr/>
          </p:nvSpPr>
          <p:spPr bwMode="auto">
            <a:xfrm>
              <a:off x="11498" y="4278"/>
              <a:ext cx="437" cy="288"/>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44" name="Rectangle 32"/>
            <p:cNvSpPr>
              <a:spLocks noChangeArrowheads="1"/>
            </p:cNvSpPr>
            <p:nvPr/>
          </p:nvSpPr>
          <p:spPr bwMode="auto">
            <a:xfrm>
              <a:off x="11498" y="4278"/>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45" name="Picture 33"/>
            <p:cNvPicPr>
              <a:picLocks noChangeAspect="1" noChangeArrowheads="1"/>
            </p:cNvPicPr>
            <p:nvPr/>
          </p:nvPicPr>
          <p:blipFill>
            <a:blip r:embed="rId6" cstate="print"/>
            <a:srcRect/>
            <a:stretch>
              <a:fillRect/>
            </a:stretch>
          </p:blipFill>
          <p:spPr bwMode="auto">
            <a:xfrm>
              <a:off x="11904" y="4239"/>
              <a:ext cx="586" cy="437"/>
            </a:xfrm>
            <a:prstGeom prst="rect">
              <a:avLst/>
            </a:prstGeom>
            <a:noFill/>
            <a:ln w="9525">
              <a:noFill/>
              <a:miter lim="800000"/>
              <a:headEnd/>
              <a:tailEnd/>
            </a:ln>
          </p:spPr>
        </p:pic>
        <p:sp>
          <p:nvSpPr>
            <p:cNvPr id="38946" name="Rectangle 34"/>
            <p:cNvSpPr>
              <a:spLocks noChangeArrowheads="1"/>
            </p:cNvSpPr>
            <p:nvPr/>
          </p:nvSpPr>
          <p:spPr bwMode="auto">
            <a:xfrm>
              <a:off x="11978" y="4278"/>
              <a:ext cx="437" cy="288"/>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47" name="Rectangle 35"/>
            <p:cNvSpPr>
              <a:spLocks noChangeArrowheads="1"/>
            </p:cNvSpPr>
            <p:nvPr/>
          </p:nvSpPr>
          <p:spPr bwMode="auto">
            <a:xfrm>
              <a:off x="11978" y="4278"/>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48" name="Picture 36"/>
            <p:cNvPicPr>
              <a:picLocks noChangeAspect="1" noChangeArrowheads="1"/>
            </p:cNvPicPr>
            <p:nvPr/>
          </p:nvPicPr>
          <p:blipFill>
            <a:blip r:embed="rId7" cstate="print"/>
            <a:srcRect/>
            <a:stretch>
              <a:fillRect/>
            </a:stretch>
          </p:blipFill>
          <p:spPr bwMode="auto">
            <a:xfrm>
              <a:off x="10944" y="3217"/>
              <a:ext cx="586" cy="950"/>
            </a:xfrm>
            <a:prstGeom prst="rect">
              <a:avLst/>
            </a:prstGeom>
            <a:noFill/>
            <a:ln w="9525">
              <a:noFill/>
              <a:miter lim="800000"/>
              <a:headEnd/>
              <a:tailEnd/>
            </a:ln>
          </p:spPr>
        </p:pic>
        <p:sp>
          <p:nvSpPr>
            <p:cNvPr id="38949" name="Rectangle 37"/>
            <p:cNvSpPr>
              <a:spLocks noChangeArrowheads="1"/>
            </p:cNvSpPr>
            <p:nvPr/>
          </p:nvSpPr>
          <p:spPr bwMode="auto">
            <a:xfrm>
              <a:off x="11018" y="3255"/>
              <a:ext cx="437" cy="802"/>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50" name="Rectangle 38"/>
            <p:cNvSpPr>
              <a:spLocks noChangeArrowheads="1"/>
            </p:cNvSpPr>
            <p:nvPr/>
          </p:nvSpPr>
          <p:spPr bwMode="auto">
            <a:xfrm>
              <a:off x="11018" y="3255"/>
              <a:ext cx="437" cy="802"/>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51" name="Picture 39"/>
            <p:cNvPicPr>
              <a:picLocks noChangeAspect="1" noChangeArrowheads="1"/>
            </p:cNvPicPr>
            <p:nvPr/>
          </p:nvPicPr>
          <p:blipFill>
            <a:blip r:embed="rId8" cstate="print"/>
            <a:srcRect/>
            <a:stretch>
              <a:fillRect/>
            </a:stretch>
          </p:blipFill>
          <p:spPr bwMode="auto">
            <a:xfrm>
              <a:off x="11424" y="2415"/>
              <a:ext cx="586" cy="1752"/>
            </a:xfrm>
            <a:prstGeom prst="rect">
              <a:avLst/>
            </a:prstGeom>
            <a:noFill/>
            <a:ln w="9525">
              <a:noFill/>
              <a:miter lim="800000"/>
              <a:headEnd/>
              <a:tailEnd/>
            </a:ln>
          </p:spPr>
        </p:pic>
        <p:sp>
          <p:nvSpPr>
            <p:cNvPr id="38952" name="Rectangle 40"/>
            <p:cNvSpPr>
              <a:spLocks noChangeArrowheads="1"/>
            </p:cNvSpPr>
            <p:nvPr/>
          </p:nvSpPr>
          <p:spPr bwMode="auto">
            <a:xfrm>
              <a:off x="11498" y="2454"/>
              <a:ext cx="437" cy="1603"/>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53" name="Rectangle 41"/>
            <p:cNvSpPr>
              <a:spLocks noChangeArrowheads="1"/>
            </p:cNvSpPr>
            <p:nvPr/>
          </p:nvSpPr>
          <p:spPr bwMode="auto">
            <a:xfrm>
              <a:off x="11498" y="2454"/>
              <a:ext cx="437" cy="1603"/>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54" name="Picture 42"/>
            <p:cNvPicPr>
              <a:picLocks noChangeAspect="1" noChangeArrowheads="1"/>
            </p:cNvPicPr>
            <p:nvPr/>
          </p:nvPicPr>
          <p:blipFill>
            <a:blip r:embed="rId9" cstate="print"/>
            <a:srcRect/>
            <a:stretch>
              <a:fillRect/>
            </a:stretch>
          </p:blipFill>
          <p:spPr bwMode="auto">
            <a:xfrm>
              <a:off x="11897" y="3166"/>
              <a:ext cx="588" cy="1001"/>
            </a:xfrm>
            <a:prstGeom prst="rect">
              <a:avLst/>
            </a:prstGeom>
            <a:noFill/>
            <a:ln w="9525">
              <a:noFill/>
              <a:miter lim="800000"/>
              <a:headEnd/>
              <a:tailEnd/>
            </a:ln>
          </p:spPr>
        </p:pic>
        <p:sp>
          <p:nvSpPr>
            <p:cNvPr id="38955" name="Rectangle 43"/>
            <p:cNvSpPr>
              <a:spLocks noChangeArrowheads="1"/>
            </p:cNvSpPr>
            <p:nvPr/>
          </p:nvSpPr>
          <p:spPr bwMode="auto">
            <a:xfrm>
              <a:off x="11971" y="3205"/>
              <a:ext cx="439" cy="852"/>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56" name="Rectangle 44"/>
            <p:cNvSpPr>
              <a:spLocks noChangeArrowheads="1"/>
            </p:cNvSpPr>
            <p:nvPr/>
          </p:nvSpPr>
          <p:spPr bwMode="auto">
            <a:xfrm>
              <a:off x="11971" y="3205"/>
              <a:ext cx="439" cy="852"/>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57" name="Picture 45"/>
            <p:cNvPicPr>
              <a:picLocks noChangeAspect="1" noChangeArrowheads="1"/>
            </p:cNvPicPr>
            <p:nvPr/>
          </p:nvPicPr>
          <p:blipFill>
            <a:blip r:embed="rId10" cstate="print"/>
            <a:srcRect/>
            <a:stretch>
              <a:fillRect/>
            </a:stretch>
          </p:blipFill>
          <p:spPr bwMode="auto">
            <a:xfrm>
              <a:off x="7877" y="774"/>
              <a:ext cx="5522" cy="4610"/>
            </a:xfrm>
            <a:prstGeom prst="rect">
              <a:avLst/>
            </a:prstGeom>
            <a:noFill/>
            <a:ln w="9525">
              <a:noFill/>
              <a:miter lim="800000"/>
              <a:headEnd/>
              <a:tailEnd/>
            </a:ln>
          </p:spPr>
        </p:pic>
      </p:grpSp>
      <p:grpSp>
        <p:nvGrpSpPr>
          <p:cNvPr id="38958" name="Group 46"/>
          <p:cNvGrpSpPr>
            <a:grpSpLocks/>
          </p:cNvGrpSpPr>
          <p:nvPr/>
        </p:nvGrpSpPr>
        <p:grpSpPr bwMode="auto">
          <a:xfrm>
            <a:off x="5241925" y="4084638"/>
            <a:ext cx="3429000" cy="2733675"/>
            <a:chOff x="8254" y="472"/>
            <a:chExt cx="5400" cy="4306"/>
          </a:xfrm>
        </p:grpSpPr>
        <p:pic>
          <p:nvPicPr>
            <p:cNvPr id="38959" name="Picture 47"/>
            <p:cNvPicPr>
              <a:picLocks noChangeAspect="1" noChangeArrowheads="1"/>
            </p:cNvPicPr>
            <p:nvPr/>
          </p:nvPicPr>
          <p:blipFill>
            <a:blip r:embed="rId11" cstate="print"/>
            <a:srcRect/>
            <a:stretch>
              <a:fillRect/>
            </a:stretch>
          </p:blipFill>
          <p:spPr bwMode="auto">
            <a:xfrm>
              <a:off x="8254" y="472"/>
              <a:ext cx="5400" cy="4306"/>
            </a:xfrm>
            <a:prstGeom prst="rect">
              <a:avLst/>
            </a:prstGeom>
            <a:noFill/>
            <a:ln w="9525">
              <a:noFill/>
              <a:miter lim="800000"/>
              <a:headEnd/>
              <a:tailEnd/>
            </a:ln>
          </p:spPr>
        </p:pic>
        <p:pic>
          <p:nvPicPr>
            <p:cNvPr id="38960" name="Picture 48"/>
            <p:cNvPicPr>
              <a:picLocks noChangeAspect="1" noChangeArrowheads="1"/>
            </p:cNvPicPr>
            <p:nvPr/>
          </p:nvPicPr>
          <p:blipFill>
            <a:blip r:embed="rId12" cstate="print"/>
            <a:srcRect/>
            <a:stretch>
              <a:fillRect/>
            </a:stretch>
          </p:blipFill>
          <p:spPr bwMode="auto">
            <a:xfrm>
              <a:off x="9223" y="2639"/>
              <a:ext cx="766" cy="874"/>
            </a:xfrm>
            <a:prstGeom prst="rect">
              <a:avLst/>
            </a:prstGeom>
            <a:noFill/>
            <a:ln w="9525">
              <a:noFill/>
              <a:miter lim="800000"/>
              <a:headEnd/>
              <a:tailEnd/>
            </a:ln>
          </p:spPr>
        </p:pic>
        <p:sp>
          <p:nvSpPr>
            <p:cNvPr id="38961" name="Rectangle 49"/>
            <p:cNvSpPr>
              <a:spLocks noChangeArrowheads="1"/>
            </p:cNvSpPr>
            <p:nvPr/>
          </p:nvSpPr>
          <p:spPr bwMode="auto">
            <a:xfrm>
              <a:off x="9298" y="2677"/>
              <a:ext cx="617" cy="725"/>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62" name="Rectangle 50"/>
            <p:cNvSpPr>
              <a:spLocks noChangeArrowheads="1"/>
            </p:cNvSpPr>
            <p:nvPr/>
          </p:nvSpPr>
          <p:spPr bwMode="auto">
            <a:xfrm>
              <a:off x="9298" y="2677"/>
              <a:ext cx="617" cy="725"/>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63" name="Picture 51"/>
            <p:cNvPicPr>
              <a:picLocks noChangeAspect="1" noChangeArrowheads="1"/>
            </p:cNvPicPr>
            <p:nvPr/>
          </p:nvPicPr>
          <p:blipFill>
            <a:blip r:embed="rId13" cstate="print"/>
            <a:srcRect/>
            <a:stretch>
              <a:fillRect/>
            </a:stretch>
          </p:blipFill>
          <p:spPr bwMode="auto">
            <a:xfrm>
              <a:off x="9874" y="1993"/>
              <a:ext cx="766" cy="1519"/>
            </a:xfrm>
            <a:prstGeom prst="rect">
              <a:avLst/>
            </a:prstGeom>
            <a:noFill/>
            <a:ln w="9525">
              <a:noFill/>
              <a:miter lim="800000"/>
              <a:headEnd/>
              <a:tailEnd/>
            </a:ln>
          </p:spPr>
        </p:pic>
        <p:sp>
          <p:nvSpPr>
            <p:cNvPr id="38964" name="Rectangle 52"/>
            <p:cNvSpPr>
              <a:spLocks noChangeArrowheads="1"/>
            </p:cNvSpPr>
            <p:nvPr/>
          </p:nvSpPr>
          <p:spPr bwMode="auto">
            <a:xfrm>
              <a:off x="9948" y="2032"/>
              <a:ext cx="617" cy="1370"/>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65" name="Rectangle 53"/>
            <p:cNvSpPr>
              <a:spLocks noChangeArrowheads="1"/>
            </p:cNvSpPr>
            <p:nvPr/>
          </p:nvSpPr>
          <p:spPr bwMode="auto">
            <a:xfrm>
              <a:off x="9948" y="2032"/>
              <a:ext cx="617" cy="1370"/>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66" name="Picture 54"/>
            <p:cNvPicPr>
              <a:picLocks noChangeAspect="1" noChangeArrowheads="1"/>
            </p:cNvPicPr>
            <p:nvPr/>
          </p:nvPicPr>
          <p:blipFill>
            <a:blip r:embed="rId14" cstate="print"/>
            <a:srcRect/>
            <a:stretch>
              <a:fillRect/>
            </a:stretch>
          </p:blipFill>
          <p:spPr bwMode="auto">
            <a:xfrm>
              <a:off x="10531" y="1679"/>
              <a:ext cx="766" cy="1826"/>
            </a:xfrm>
            <a:prstGeom prst="rect">
              <a:avLst/>
            </a:prstGeom>
            <a:noFill/>
            <a:ln w="9525">
              <a:noFill/>
              <a:miter lim="800000"/>
              <a:headEnd/>
              <a:tailEnd/>
            </a:ln>
          </p:spPr>
        </p:pic>
        <p:sp>
          <p:nvSpPr>
            <p:cNvPr id="38967" name="Rectangle 55"/>
            <p:cNvSpPr>
              <a:spLocks noChangeArrowheads="1"/>
            </p:cNvSpPr>
            <p:nvPr/>
          </p:nvSpPr>
          <p:spPr bwMode="auto">
            <a:xfrm>
              <a:off x="10606" y="1717"/>
              <a:ext cx="617" cy="1678"/>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68" name="Rectangle 56"/>
            <p:cNvSpPr>
              <a:spLocks noChangeArrowheads="1"/>
            </p:cNvSpPr>
            <p:nvPr/>
          </p:nvSpPr>
          <p:spPr bwMode="auto">
            <a:xfrm>
              <a:off x="10606" y="1717"/>
              <a:ext cx="617" cy="167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69" name="Picture 57"/>
            <p:cNvPicPr>
              <a:picLocks noChangeAspect="1" noChangeArrowheads="1"/>
            </p:cNvPicPr>
            <p:nvPr/>
          </p:nvPicPr>
          <p:blipFill>
            <a:blip r:embed="rId15" cstate="print"/>
            <a:srcRect/>
            <a:stretch>
              <a:fillRect/>
            </a:stretch>
          </p:blipFill>
          <p:spPr bwMode="auto">
            <a:xfrm>
              <a:off x="11482" y="2267"/>
              <a:ext cx="766" cy="1231"/>
            </a:xfrm>
            <a:prstGeom prst="rect">
              <a:avLst/>
            </a:prstGeom>
            <a:noFill/>
            <a:ln w="9525">
              <a:noFill/>
              <a:miter lim="800000"/>
              <a:headEnd/>
              <a:tailEnd/>
            </a:ln>
          </p:spPr>
        </p:pic>
        <p:sp>
          <p:nvSpPr>
            <p:cNvPr id="38970" name="Rectangle 58"/>
            <p:cNvSpPr>
              <a:spLocks noChangeArrowheads="1"/>
            </p:cNvSpPr>
            <p:nvPr/>
          </p:nvSpPr>
          <p:spPr bwMode="auto">
            <a:xfrm>
              <a:off x="11556" y="2305"/>
              <a:ext cx="617" cy="1082"/>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71" name="Rectangle 59"/>
            <p:cNvSpPr>
              <a:spLocks noChangeArrowheads="1"/>
            </p:cNvSpPr>
            <p:nvPr/>
          </p:nvSpPr>
          <p:spPr bwMode="auto">
            <a:xfrm>
              <a:off x="11556" y="2305"/>
              <a:ext cx="617" cy="1082"/>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72" name="Picture 60"/>
            <p:cNvPicPr>
              <a:picLocks noChangeAspect="1" noChangeArrowheads="1"/>
            </p:cNvPicPr>
            <p:nvPr/>
          </p:nvPicPr>
          <p:blipFill>
            <a:blip r:embed="rId16" cstate="print"/>
            <a:srcRect/>
            <a:stretch>
              <a:fillRect/>
            </a:stretch>
          </p:blipFill>
          <p:spPr bwMode="auto">
            <a:xfrm>
              <a:off x="12134" y="2169"/>
              <a:ext cx="766" cy="1330"/>
            </a:xfrm>
            <a:prstGeom prst="rect">
              <a:avLst/>
            </a:prstGeom>
            <a:noFill/>
            <a:ln w="9525">
              <a:noFill/>
              <a:miter lim="800000"/>
              <a:headEnd/>
              <a:tailEnd/>
            </a:ln>
          </p:spPr>
        </p:pic>
        <p:sp>
          <p:nvSpPr>
            <p:cNvPr id="38973" name="Rectangle 61"/>
            <p:cNvSpPr>
              <a:spLocks noChangeArrowheads="1"/>
            </p:cNvSpPr>
            <p:nvPr/>
          </p:nvSpPr>
          <p:spPr bwMode="auto">
            <a:xfrm>
              <a:off x="12209" y="2207"/>
              <a:ext cx="617" cy="1181"/>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74" name="Rectangle 62"/>
            <p:cNvSpPr>
              <a:spLocks noChangeArrowheads="1"/>
            </p:cNvSpPr>
            <p:nvPr/>
          </p:nvSpPr>
          <p:spPr bwMode="auto">
            <a:xfrm>
              <a:off x="12209" y="2207"/>
              <a:ext cx="617" cy="1181"/>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75" name="Picture 63"/>
            <p:cNvPicPr>
              <a:picLocks noChangeAspect="1" noChangeArrowheads="1"/>
            </p:cNvPicPr>
            <p:nvPr/>
          </p:nvPicPr>
          <p:blipFill>
            <a:blip r:embed="rId17" cstate="print"/>
            <a:srcRect/>
            <a:stretch>
              <a:fillRect/>
            </a:stretch>
          </p:blipFill>
          <p:spPr bwMode="auto">
            <a:xfrm>
              <a:off x="12787" y="2341"/>
              <a:ext cx="766" cy="1157"/>
            </a:xfrm>
            <a:prstGeom prst="rect">
              <a:avLst/>
            </a:prstGeom>
            <a:noFill/>
            <a:ln w="9525">
              <a:noFill/>
              <a:miter lim="800000"/>
              <a:headEnd/>
              <a:tailEnd/>
            </a:ln>
          </p:spPr>
        </p:pic>
        <p:sp>
          <p:nvSpPr>
            <p:cNvPr id="38976" name="Rectangle 64"/>
            <p:cNvSpPr>
              <a:spLocks noChangeArrowheads="1"/>
            </p:cNvSpPr>
            <p:nvPr/>
          </p:nvSpPr>
          <p:spPr bwMode="auto">
            <a:xfrm>
              <a:off x="12862" y="2380"/>
              <a:ext cx="617" cy="1008"/>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77" name="Rectangle 65"/>
            <p:cNvSpPr>
              <a:spLocks noChangeArrowheads="1"/>
            </p:cNvSpPr>
            <p:nvPr/>
          </p:nvSpPr>
          <p:spPr bwMode="auto">
            <a:xfrm>
              <a:off x="12862" y="2380"/>
              <a:ext cx="617" cy="100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78" name="Picture 66"/>
            <p:cNvPicPr>
              <a:picLocks noChangeAspect="1" noChangeArrowheads="1"/>
            </p:cNvPicPr>
            <p:nvPr/>
          </p:nvPicPr>
          <p:blipFill>
            <a:blip r:embed="rId18" cstate="print"/>
            <a:srcRect/>
            <a:stretch>
              <a:fillRect/>
            </a:stretch>
          </p:blipFill>
          <p:spPr bwMode="auto">
            <a:xfrm>
              <a:off x="9223" y="3561"/>
              <a:ext cx="766" cy="413"/>
            </a:xfrm>
            <a:prstGeom prst="rect">
              <a:avLst/>
            </a:prstGeom>
            <a:noFill/>
            <a:ln w="9525">
              <a:noFill/>
              <a:miter lim="800000"/>
              <a:headEnd/>
              <a:tailEnd/>
            </a:ln>
          </p:spPr>
        </p:pic>
        <p:sp>
          <p:nvSpPr>
            <p:cNvPr id="38979" name="Rectangle 67"/>
            <p:cNvSpPr>
              <a:spLocks noChangeArrowheads="1"/>
            </p:cNvSpPr>
            <p:nvPr/>
          </p:nvSpPr>
          <p:spPr bwMode="auto">
            <a:xfrm>
              <a:off x="9298" y="3599"/>
              <a:ext cx="617" cy="264"/>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80" name="Rectangle 68"/>
            <p:cNvSpPr>
              <a:spLocks noChangeArrowheads="1"/>
            </p:cNvSpPr>
            <p:nvPr/>
          </p:nvSpPr>
          <p:spPr bwMode="auto">
            <a:xfrm>
              <a:off x="9298" y="3599"/>
              <a:ext cx="617" cy="264"/>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81" name="Picture 69"/>
            <p:cNvPicPr>
              <a:picLocks noChangeAspect="1" noChangeArrowheads="1"/>
            </p:cNvPicPr>
            <p:nvPr/>
          </p:nvPicPr>
          <p:blipFill>
            <a:blip r:embed="rId18" cstate="print"/>
            <a:srcRect/>
            <a:stretch>
              <a:fillRect/>
            </a:stretch>
          </p:blipFill>
          <p:spPr bwMode="auto">
            <a:xfrm>
              <a:off x="9876" y="3561"/>
              <a:ext cx="766" cy="413"/>
            </a:xfrm>
            <a:prstGeom prst="rect">
              <a:avLst/>
            </a:prstGeom>
            <a:noFill/>
            <a:ln w="9525">
              <a:noFill/>
              <a:miter lim="800000"/>
              <a:headEnd/>
              <a:tailEnd/>
            </a:ln>
          </p:spPr>
        </p:pic>
        <p:sp>
          <p:nvSpPr>
            <p:cNvPr id="38982" name="Rectangle 70"/>
            <p:cNvSpPr>
              <a:spLocks noChangeArrowheads="1"/>
            </p:cNvSpPr>
            <p:nvPr/>
          </p:nvSpPr>
          <p:spPr bwMode="auto">
            <a:xfrm>
              <a:off x="9950" y="3599"/>
              <a:ext cx="617" cy="264"/>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83" name="Rectangle 71"/>
            <p:cNvSpPr>
              <a:spLocks noChangeArrowheads="1"/>
            </p:cNvSpPr>
            <p:nvPr/>
          </p:nvSpPr>
          <p:spPr bwMode="auto">
            <a:xfrm>
              <a:off x="9950" y="3599"/>
              <a:ext cx="617" cy="264"/>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84" name="Picture 72"/>
            <p:cNvPicPr>
              <a:picLocks noChangeAspect="1" noChangeArrowheads="1"/>
            </p:cNvPicPr>
            <p:nvPr/>
          </p:nvPicPr>
          <p:blipFill>
            <a:blip r:embed="rId18" cstate="print"/>
            <a:srcRect/>
            <a:stretch>
              <a:fillRect/>
            </a:stretch>
          </p:blipFill>
          <p:spPr bwMode="auto">
            <a:xfrm>
              <a:off x="10522" y="3561"/>
              <a:ext cx="766" cy="413"/>
            </a:xfrm>
            <a:prstGeom prst="rect">
              <a:avLst/>
            </a:prstGeom>
            <a:noFill/>
            <a:ln w="9525">
              <a:noFill/>
              <a:miter lim="800000"/>
              <a:headEnd/>
              <a:tailEnd/>
            </a:ln>
          </p:spPr>
        </p:pic>
        <p:sp>
          <p:nvSpPr>
            <p:cNvPr id="38985" name="Rectangle 73"/>
            <p:cNvSpPr>
              <a:spLocks noChangeArrowheads="1"/>
            </p:cNvSpPr>
            <p:nvPr/>
          </p:nvSpPr>
          <p:spPr bwMode="auto">
            <a:xfrm>
              <a:off x="10596" y="3599"/>
              <a:ext cx="617" cy="264"/>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86" name="Rectangle 74"/>
            <p:cNvSpPr>
              <a:spLocks noChangeArrowheads="1"/>
            </p:cNvSpPr>
            <p:nvPr/>
          </p:nvSpPr>
          <p:spPr bwMode="auto">
            <a:xfrm>
              <a:off x="10596" y="3599"/>
              <a:ext cx="617" cy="264"/>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87" name="Picture 75"/>
            <p:cNvPicPr>
              <a:picLocks noChangeAspect="1" noChangeArrowheads="1"/>
            </p:cNvPicPr>
            <p:nvPr/>
          </p:nvPicPr>
          <p:blipFill>
            <a:blip r:embed="rId18" cstate="print"/>
            <a:srcRect/>
            <a:stretch>
              <a:fillRect/>
            </a:stretch>
          </p:blipFill>
          <p:spPr bwMode="auto">
            <a:xfrm>
              <a:off x="11496" y="3561"/>
              <a:ext cx="766" cy="413"/>
            </a:xfrm>
            <a:prstGeom prst="rect">
              <a:avLst/>
            </a:prstGeom>
            <a:noFill/>
            <a:ln w="9525">
              <a:noFill/>
              <a:miter lim="800000"/>
              <a:headEnd/>
              <a:tailEnd/>
            </a:ln>
          </p:spPr>
        </p:pic>
        <p:sp>
          <p:nvSpPr>
            <p:cNvPr id="38988" name="Rectangle 76"/>
            <p:cNvSpPr>
              <a:spLocks noChangeArrowheads="1"/>
            </p:cNvSpPr>
            <p:nvPr/>
          </p:nvSpPr>
          <p:spPr bwMode="auto">
            <a:xfrm>
              <a:off x="11570" y="3599"/>
              <a:ext cx="617" cy="264"/>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89" name="Rectangle 77"/>
            <p:cNvSpPr>
              <a:spLocks noChangeArrowheads="1"/>
            </p:cNvSpPr>
            <p:nvPr/>
          </p:nvSpPr>
          <p:spPr bwMode="auto">
            <a:xfrm>
              <a:off x="11570" y="3599"/>
              <a:ext cx="617" cy="264"/>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90" name="Picture 78"/>
            <p:cNvPicPr>
              <a:picLocks noChangeAspect="1" noChangeArrowheads="1"/>
            </p:cNvPicPr>
            <p:nvPr/>
          </p:nvPicPr>
          <p:blipFill>
            <a:blip r:embed="rId18" cstate="print"/>
            <a:srcRect/>
            <a:stretch>
              <a:fillRect/>
            </a:stretch>
          </p:blipFill>
          <p:spPr bwMode="auto">
            <a:xfrm>
              <a:off x="12149" y="3553"/>
              <a:ext cx="766" cy="413"/>
            </a:xfrm>
            <a:prstGeom prst="rect">
              <a:avLst/>
            </a:prstGeom>
            <a:noFill/>
            <a:ln w="9525">
              <a:noFill/>
              <a:miter lim="800000"/>
              <a:headEnd/>
              <a:tailEnd/>
            </a:ln>
          </p:spPr>
        </p:pic>
        <p:sp>
          <p:nvSpPr>
            <p:cNvPr id="38991" name="Rectangle 79"/>
            <p:cNvSpPr>
              <a:spLocks noChangeArrowheads="1"/>
            </p:cNvSpPr>
            <p:nvPr/>
          </p:nvSpPr>
          <p:spPr bwMode="auto">
            <a:xfrm>
              <a:off x="12223" y="3592"/>
              <a:ext cx="617" cy="264"/>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92" name="Rectangle 80"/>
            <p:cNvSpPr>
              <a:spLocks noChangeArrowheads="1"/>
            </p:cNvSpPr>
            <p:nvPr/>
          </p:nvSpPr>
          <p:spPr bwMode="auto">
            <a:xfrm>
              <a:off x="12223" y="3592"/>
              <a:ext cx="617" cy="264"/>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93" name="Picture 81"/>
            <p:cNvPicPr>
              <a:picLocks noChangeAspect="1" noChangeArrowheads="1"/>
            </p:cNvPicPr>
            <p:nvPr/>
          </p:nvPicPr>
          <p:blipFill>
            <a:blip r:embed="rId18" cstate="print"/>
            <a:srcRect/>
            <a:stretch>
              <a:fillRect/>
            </a:stretch>
          </p:blipFill>
          <p:spPr bwMode="auto">
            <a:xfrm>
              <a:off x="12787" y="3553"/>
              <a:ext cx="766" cy="413"/>
            </a:xfrm>
            <a:prstGeom prst="rect">
              <a:avLst/>
            </a:prstGeom>
            <a:noFill/>
            <a:ln w="9525">
              <a:noFill/>
              <a:miter lim="800000"/>
              <a:headEnd/>
              <a:tailEnd/>
            </a:ln>
          </p:spPr>
        </p:pic>
        <p:sp>
          <p:nvSpPr>
            <p:cNvPr id="38994" name="Rectangle 82"/>
            <p:cNvSpPr>
              <a:spLocks noChangeArrowheads="1"/>
            </p:cNvSpPr>
            <p:nvPr/>
          </p:nvSpPr>
          <p:spPr bwMode="auto">
            <a:xfrm>
              <a:off x="12862" y="3592"/>
              <a:ext cx="617" cy="264"/>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95" name="Rectangle 83"/>
            <p:cNvSpPr>
              <a:spLocks noChangeArrowheads="1"/>
            </p:cNvSpPr>
            <p:nvPr/>
          </p:nvSpPr>
          <p:spPr bwMode="auto">
            <a:xfrm>
              <a:off x="12862" y="3592"/>
              <a:ext cx="617" cy="264"/>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grpSp>
      <p:grpSp>
        <p:nvGrpSpPr>
          <p:cNvPr id="38996" name="Group 84"/>
          <p:cNvGrpSpPr>
            <a:grpSpLocks/>
          </p:cNvGrpSpPr>
          <p:nvPr/>
        </p:nvGrpSpPr>
        <p:grpSpPr bwMode="auto">
          <a:xfrm>
            <a:off x="5241925" y="757238"/>
            <a:ext cx="3429000" cy="2733675"/>
            <a:chOff x="8254" y="472"/>
            <a:chExt cx="5400" cy="4306"/>
          </a:xfrm>
        </p:grpSpPr>
        <p:pic>
          <p:nvPicPr>
            <p:cNvPr id="39033" name="Picture 121"/>
            <p:cNvPicPr>
              <a:picLocks noChangeAspect="1" noChangeArrowheads="1"/>
            </p:cNvPicPr>
            <p:nvPr/>
          </p:nvPicPr>
          <p:blipFill>
            <a:blip r:embed="rId11" cstate="print"/>
            <a:srcRect/>
            <a:stretch>
              <a:fillRect/>
            </a:stretch>
          </p:blipFill>
          <p:spPr bwMode="auto">
            <a:xfrm>
              <a:off x="8254" y="472"/>
              <a:ext cx="5400" cy="4306"/>
            </a:xfrm>
            <a:prstGeom prst="rect">
              <a:avLst/>
            </a:prstGeom>
            <a:noFill/>
          </p:spPr>
        </p:pic>
        <p:pic>
          <p:nvPicPr>
            <p:cNvPr id="39032" name="Picture 120"/>
            <p:cNvPicPr>
              <a:picLocks noChangeAspect="1" noChangeArrowheads="1"/>
            </p:cNvPicPr>
            <p:nvPr/>
          </p:nvPicPr>
          <p:blipFill>
            <a:blip r:embed="rId12" cstate="print"/>
            <a:srcRect/>
            <a:stretch>
              <a:fillRect/>
            </a:stretch>
          </p:blipFill>
          <p:spPr bwMode="auto">
            <a:xfrm>
              <a:off x="9223" y="2639"/>
              <a:ext cx="766" cy="874"/>
            </a:xfrm>
            <a:prstGeom prst="rect">
              <a:avLst/>
            </a:prstGeom>
            <a:noFill/>
          </p:spPr>
        </p:pic>
        <p:sp>
          <p:nvSpPr>
            <p:cNvPr id="39031" name="Rectangle 119"/>
            <p:cNvSpPr>
              <a:spLocks noChangeArrowheads="1"/>
            </p:cNvSpPr>
            <p:nvPr/>
          </p:nvSpPr>
          <p:spPr bwMode="auto">
            <a:xfrm>
              <a:off x="9298" y="2677"/>
              <a:ext cx="617" cy="725"/>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30" name="Rectangle 118"/>
            <p:cNvSpPr>
              <a:spLocks noChangeArrowheads="1"/>
            </p:cNvSpPr>
            <p:nvPr/>
          </p:nvSpPr>
          <p:spPr bwMode="auto">
            <a:xfrm>
              <a:off x="9298" y="2677"/>
              <a:ext cx="617" cy="725"/>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29" name="Picture 117"/>
            <p:cNvPicPr>
              <a:picLocks noChangeAspect="1" noChangeArrowheads="1"/>
            </p:cNvPicPr>
            <p:nvPr/>
          </p:nvPicPr>
          <p:blipFill>
            <a:blip r:embed="rId13" cstate="print"/>
            <a:srcRect/>
            <a:stretch>
              <a:fillRect/>
            </a:stretch>
          </p:blipFill>
          <p:spPr bwMode="auto">
            <a:xfrm>
              <a:off x="9874" y="1993"/>
              <a:ext cx="766" cy="1519"/>
            </a:xfrm>
            <a:prstGeom prst="rect">
              <a:avLst/>
            </a:prstGeom>
            <a:noFill/>
          </p:spPr>
        </p:pic>
        <p:sp>
          <p:nvSpPr>
            <p:cNvPr id="39028" name="Rectangle 116"/>
            <p:cNvSpPr>
              <a:spLocks noChangeArrowheads="1"/>
            </p:cNvSpPr>
            <p:nvPr/>
          </p:nvSpPr>
          <p:spPr bwMode="auto">
            <a:xfrm>
              <a:off x="9948" y="2032"/>
              <a:ext cx="617" cy="1370"/>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27" name="Rectangle 115"/>
            <p:cNvSpPr>
              <a:spLocks noChangeArrowheads="1"/>
            </p:cNvSpPr>
            <p:nvPr/>
          </p:nvSpPr>
          <p:spPr bwMode="auto">
            <a:xfrm>
              <a:off x="9948" y="2032"/>
              <a:ext cx="617" cy="1370"/>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26" name="Picture 114"/>
            <p:cNvPicPr>
              <a:picLocks noChangeAspect="1" noChangeArrowheads="1"/>
            </p:cNvPicPr>
            <p:nvPr/>
          </p:nvPicPr>
          <p:blipFill>
            <a:blip r:embed="rId14" cstate="print"/>
            <a:srcRect/>
            <a:stretch>
              <a:fillRect/>
            </a:stretch>
          </p:blipFill>
          <p:spPr bwMode="auto">
            <a:xfrm>
              <a:off x="10531" y="1679"/>
              <a:ext cx="766" cy="1826"/>
            </a:xfrm>
            <a:prstGeom prst="rect">
              <a:avLst/>
            </a:prstGeom>
            <a:noFill/>
          </p:spPr>
        </p:pic>
        <p:sp>
          <p:nvSpPr>
            <p:cNvPr id="39025" name="Rectangle 113"/>
            <p:cNvSpPr>
              <a:spLocks noChangeArrowheads="1"/>
            </p:cNvSpPr>
            <p:nvPr/>
          </p:nvSpPr>
          <p:spPr bwMode="auto">
            <a:xfrm>
              <a:off x="10606" y="1717"/>
              <a:ext cx="617" cy="1678"/>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24" name="Rectangle 112"/>
            <p:cNvSpPr>
              <a:spLocks noChangeArrowheads="1"/>
            </p:cNvSpPr>
            <p:nvPr/>
          </p:nvSpPr>
          <p:spPr bwMode="auto">
            <a:xfrm>
              <a:off x="10606" y="1717"/>
              <a:ext cx="617" cy="167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23" name="Picture 111"/>
            <p:cNvPicPr>
              <a:picLocks noChangeAspect="1" noChangeArrowheads="1"/>
            </p:cNvPicPr>
            <p:nvPr/>
          </p:nvPicPr>
          <p:blipFill>
            <a:blip r:embed="rId15" cstate="print"/>
            <a:srcRect/>
            <a:stretch>
              <a:fillRect/>
            </a:stretch>
          </p:blipFill>
          <p:spPr bwMode="auto">
            <a:xfrm>
              <a:off x="11482" y="2267"/>
              <a:ext cx="766" cy="1231"/>
            </a:xfrm>
            <a:prstGeom prst="rect">
              <a:avLst/>
            </a:prstGeom>
            <a:noFill/>
          </p:spPr>
        </p:pic>
        <p:sp>
          <p:nvSpPr>
            <p:cNvPr id="39022" name="Rectangle 110"/>
            <p:cNvSpPr>
              <a:spLocks noChangeArrowheads="1"/>
            </p:cNvSpPr>
            <p:nvPr/>
          </p:nvSpPr>
          <p:spPr bwMode="auto">
            <a:xfrm>
              <a:off x="11556" y="2305"/>
              <a:ext cx="617" cy="1082"/>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21" name="Rectangle 109"/>
            <p:cNvSpPr>
              <a:spLocks noChangeArrowheads="1"/>
            </p:cNvSpPr>
            <p:nvPr/>
          </p:nvSpPr>
          <p:spPr bwMode="auto">
            <a:xfrm>
              <a:off x="11556" y="2305"/>
              <a:ext cx="617" cy="1082"/>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20" name="Picture 108"/>
            <p:cNvPicPr>
              <a:picLocks noChangeAspect="1" noChangeArrowheads="1"/>
            </p:cNvPicPr>
            <p:nvPr/>
          </p:nvPicPr>
          <p:blipFill>
            <a:blip r:embed="rId16" cstate="print"/>
            <a:srcRect/>
            <a:stretch>
              <a:fillRect/>
            </a:stretch>
          </p:blipFill>
          <p:spPr bwMode="auto">
            <a:xfrm>
              <a:off x="12134" y="2169"/>
              <a:ext cx="766" cy="1330"/>
            </a:xfrm>
            <a:prstGeom prst="rect">
              <a:avLst/>
            </a:prstGeom>
            <a:noFill/>
          </p:spPr>
        </p:pic>
        <p:sp>
          <p:nvSpPr>
            <p:cNvPr id="39019" name="Rectangle 107"/>
            <p:cNvSpPr>
              <a:spLocks noChangeArrowheads="1"/>
            </p:cNvSpPr>
            <p:nvPr/>
          </p:nvSpPr>
          <p:spPr bwMode="auto">
            <a:xfrm>
              <a:off x="12209" y="2207"/>
              <a:ext cx="617" cy="1181"/>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18" name="Rectangle 106"/>
            <p:cNvSpPr>
              <a:spLocks noChangeArrowheads="1"/>
            </p:cNvSpPr>
            <p:nvPr/>
          </p:nvSpPr>
          <p:spPr bwMode="auto">
            <a:xfrm>
              <a:off x="12209" y="2207"/>
              <a:ext cx="617" cy="1181"/>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17" name="Picture 105"/>
            <p:cNvPicPr>
              <a:picLocks noChangeAspect="1" noChangeArrowheads="1"/>
            </p:cNvPicPr>
            <p:nvPr/>
          </p:nvPicPr>
          <p:blipFill>
            <a:blip r:embed="rId17" cstate="print"/>
            <a:srcRect/>
            <a:stretch>
              <a:fillRect/>
            </a:stretch>
          </p:blipFill>
          <p:spPr bwMode="auto">
            <a:xfrm>
              <a:off x="12787" y="2341"/>
              <a:ext cx="766" cy="1157"/>
            </a:xfrm>
            <a:prstGeom prst="rect">
              <a:avLst/>
            </a:prstGeom>
            <a:noFill/>
          </p:spPr>
        </p:pic>
        <p:sp>
          <p:nvSpPr>
            <p:cNvPr id="39016" name="Rectangle 104"/>
            <p:cNvSpPr>
              <a:spLocks noChangeArrowheads="1"/>
            </p:cNvSpPr>
            <p:nvPr/>
          </p:nvSpPr>
          <p:spPr bwMode="auto">
            <a:xfrm>
              <a:off x="12862" y="2380"/>
              <a:ext cx="617" cy="1008"/>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15" name="Rectangle 103"/>
            <p:cNvSpPr>
              <a:spLocks noChangeArrowheads="1"/>
            </p:cNvSpPr>
            <p:nvPr/>
          </p:nvSpPr>
          <p:spPr bwMode="auto">
            <a:xfrm>
              <a:off x="12862" y="2380"/>
              <a:ext cx="617" cy="100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14" name="Picture 102"/>
            <p:cNvPicPr>
              <a:picLocks noChangeAspect="1" noChangeArrowheads="1"/>
            </p:cNvPicPr>
            <p:nvPr/>
          </p:nvPicPr>
          <p:blipFill>
            <a:blip r:embed="rId18" cstate="print"/>
            <a:srcRect/>
            <a:stretch>
              <a:fillRect/>
            </a:stretch>
          </p:blipFill>
          <p:spPr bwMode="auto">
            <a:xfrm>
              <a:off x="9223" y="3561"/>
              <a:ext cx="766" cy="413"/>
            </a:xfrm>
            <a:prstGeom prst="rect">
              <a:avLst/>
            </a:prstGeom>
            <a:noFill/>
          </p:spPr>
        </p:pic>
        <p:sp>
          <p:nvSpPr>
            <p:cNvPr id="39013" name="Rectangle 101"/>
            <p:cNvSpPr>
              <a:spLocks noChangeArrowheads="1"/>
            </p:cNvSpPr>
            <p:nvPr/>
          </p:nvSpPr>
          <p:spPr bwMode="auto">
            <a:xfrm>
              <a:off x="9298" y="3599"/>
              <a:ext cx="617" cy="264"/>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12" name="Rectangle 100"/>
            <p:cNvSpPr>
              <a:spLocks noChangeArrowheads="1"/>
            </p:cNvSpPr>
            <p:nvPr/>
          </p:nvSpPr>
          <p:spPr bwMode="auto">
            <a:xfrm>
              <a:off x="9298" y="3599"/>
              <a:ext cx="617" cy="264"/>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11" name="Picture 99"/>
            <p:cNvPicPr>
              <a:picLocks noChangeAspect="1" noChangeArrowheads="1"/>
            </p:cNvPicPr>
            <p:nvPr/>
          </p:nvPicPr>
          <p:blipFill>
            <a:blip r:embed="rId18" cstate="print"/>
            <a:srcRect/>
            <a:stretch>
              <a:fillRect/>
            </a:stretch>
          </p:blipFill>
          <p:spPr bwMode="auto">
            <a:xfrm>
              <a:off x="9876" y="3561"/>
              <a:ext cx="766" cy="413"/>
            </a:xfrm>
            <a:prstGeom prst="rect">
              <a:avLst/>
            </a:prstGeom>
            <a:noFill/>
          </p:spPr>
        </p:pic>
        <p:sp>
          <p:nvSpPr>
            <p:cNvPr id="39010" name="Rectangle 98"/>
            <p:cNvSpPr>
              <a:spLocks noChangeArrowheads="1"/>
            </p:cNvSpPr>
            <p:nvPr/>
          </p:nvSpPr>
          <p:spPr bwMode="auto">
            <a:xfrm>
              <a:off x="9950" y="3599"/>
              <a:ext cx="617" cy="264"/>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09" name="Rectangle 97"/>
            <p:cNvSpPr>
              <a:spLocks noChangeArrowheads="1"/>
            </p:cNvSpPr>
            <p:nvPr/>
          </p:nvSpPr>
          <p:spPr bwMode="auto">
            <a:xfrm>
              <a:off x="9950" y="3599"/>
              <a:ext cx="617" cy="264"/>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08" name="Picture 96"/>
            <p:cNvPicPr>
              <a:picLocks noChangeAspect="1" noChangeArrowheads="1"/>
            </p:cNvPicPr>
            <p:nvPr/>
          </p:nvPicPr>
          <p:blipFill>
            <a:blip r:embed="rId18" cstate="print"/>
            <a:srcRect/>
            <a:stretch>
              <a:fillRect/>
            </a:stretch>
          </p:blipFill>
          <p:spPr bwMode="auto">
            <a:xfrm>
              <a:off x="10522" y="3561"/>
              <a:ext cx="766" cy="413"/>
            </a:xfrm>
            <a:prstGeom prst="rect">
              <a:avLst/>
            </a:prstGeom>
            <a:noFill/>
          </p:spPr>
        </p:pic>
        <p:sp>
          <p:nvSpPr>
            <p:cNvPr id="39007" name="Rectangle 95"/>
            <p:cNvSpPr>
              <a:spLocks noChangeArrowheads="1"/>
            </p:cNvSpPr>
            <p:nvPr/>
          </p:nvSpPr>
          <p:spPr bwMode="auto">
            <a:xfrm>
              <a:off x="10596" y="3599"/>
              <a:ext cx="617" cy="264"/>
            </a:xfrm>
            <a:prstGeom prst="rect">
              <a:avLst/>
            </a:prstGeom>
            <a:solidFill>
              <a:srgbClr val="C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06" name="Rectangle 94"/>
            <p:cNvSpPr>
              <a:spLocks noChangeArrowheads="1"/>
            </p:cNvSpPr>
            <p:nvPr/>
          </p:nvSpPr>
          <p:spPr bwMode="auto">
            <a:xfrm>
              <a:off x="10596" y="3599"/>
              <a:ext cx="617" cy="264"/>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05" name="Picture 93"/>
            <p:cNvPicPr>
              <a:picLocks noChangeAspect="1" noChangeArrowheads="1"/>
            </p:cNvPicPr>
            <p:nvPr/>
          </p:nvPicPr>
          <p:blipFill>
            <a:blip r:embed="rId18" cstate="print"/>
            <a:srcRect/>
            <a:stretch>
              <a:fillRect/>
            </a:stretch>
          </p:blipFill>
          <p:spPr bwMode="auto">
            <a:xfrm>
              <a:off x="11496" y="3561"/>
              <a:ext cx="766" cy="413"/>
            </a:xfrm>
            <a:prstGeom prst="rect">
              <a:avLst/>
            </a:prstGeom>
            <a:noFill/>
          </p:spPr>
        </p:pic>
        <p:sp>
          <p:nvSpPr>
            <p:cNvPr id="39004" name="Rectangle 92"/>
            <p:cNvSpPr>
              <a:spLocks noChangeArrowheads="1"/>
            </p:cNvSpPr>
            <p:nvPr/>
          </p:nvSpPr>
          <p:spPr bwMode="auto">
            <a:xfrm>
              <a:off x="11570" y="3599"/>
              <a:ext cx="617" cy="264"/>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03" name="Rectangle 91"/>
            <p:cNvSpPr>
              <a:spLocks noChangeArrowheads="1"/>
            </p:cNvSpPr>
            <p:nvPr/>
          </p:nvSpPr>
          <p:spPr bwMode="auto">
            <a:xfrm>
              <a:off x="11570" y="3599"/>
              <a:ext cx="617" cy="264"/>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02" name="Picture 90"/>
            <p:cNvPicPr>
              <a:picLocks noChangeAspect="1" noChangeArrowheads="1"/>
            </p:cNvPicPr>
            <p:nvPr/>
          </p:nvPicPr>
          <p:blipFill>
            <a:blip r:embed="rId18" cstate="print"/>
            <a:srcRect/>
            <a:stretch>
              <a:fillRect/>
            </a:stretch>
          </p:blipFill>
          <p:spPr bwMode="auto">
            <a:xfrm>
              <a:off x="12149" y="3553"/>
              <a:ext cx="766" cy="413"/>
            </a:xfrm>
            <a:prstGeom prst="rect">
              <a:avLst/>
            </a:prstGeom>
            <a:noFill/>
          </p:spPr>
        </p:pic>
        <p:sp>
          <p:nvSpPr>
            <p:cNvPr id="39001" name="Rectangle 89"/>
            <p:cNvSpPr>
              <a:spLocks noChangeArrowheads="1"/>
            </p:cNvSpPr>
            <p:nvPr/>
          </p:nvSpPr>
          <p:spPr bwMode="auto">
            <a:xfrm>
              <a:off x="12223" y="3592"/>
              <a:ext cx="617" cy="264"/>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00" name="Rectangle 88"/>
            <p:cNvSpPr>
              <a:spLocks noChangeArrowheads="1"/>
            </p:cNvSpPr>
            <p:nvPr/>
          </p:nvSpPr>
          <p:spPr bwMode="auto">
            <a:xfrm>
              <a:off x="12223" y="3592"/>
              <a:ext cx="617" cy="264"/>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8999" name="Picture 87"/>
            <p:cNvPicPr>
              <a:picLocks noChangeAspect="1" noChangeArrowheads="1"/>
            </p:cNvPicPr>
            <p:nvPr/>
          </p:nvPicPr>
          <p:blipFill>
            <a:blip r:embed="rId18" cstate="print"/>
            <a:srcRect/>
            <a:stretch>
              <a:fillRect/>
            </a:stretch>
          </p:blipFill>
          <p:spPr bwMode="auto">
            <a:xfrm>
              <a:off x="12787" y="3553"/>
              <a:ext cx="766" cy="413"/>
            </a:xfrm>
            <a:prstGeom prst="rect">
              <a:avLst/>
            </a:prstGeom>
            <a:noFill/>
          </p:spPr>
        </p:pic>
        <p:sp>
          <p:nvSpPr>
            <p:cNvPr id="38998" name="Rectangle 86"/>
            <p:cNvSpPr>
              <a:spLocks noChangeArrowheads="1"/>
            </p:cNvSpPr>
            <p:nvPr/>
          </p:nvSpPr>
          <p:spPr bwMode="auto">
            <a:xfrm>
              <a:off x="12862" y="3592"/>
              <a:ext cx="617" cy="264"/>
            </a:xfrm>
            <a:prstGeom prst="rect">
              <a:avLst/>
            </a:prstGeom>
            <a:solidFill>
              <a:srgbClr val="162B47"/>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8997" name="Rectangle 85"/>
            <p:cNvSpPr>
              <a:spLocks noChangeArrowheads="1"/>
            </p:cNvSpPr>
            <p:nvPr/>
          </p:nvSpPr>
          <p:spPr bwMode="auto">
            <a:xfrm>
              <a:off x="12862" y="3592"/>
              <a:ext cx="617" cy="264"/>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grpSp>
      <p:grpSp>
        <p:nvGrpSpPr>
          <p:cNvPr id="39034" name="Group 122"/>
          <p:cNvGrpSpPr>
            <a:grpSpLocks/>
          </p:cNvGrpSpPr>
          <p:nvPr/>
        </p:nvGrpSpPr>
        <p:grpSpPr bwMode="auto">
          <a:xfrm>
            <a:off x="5002213" y="949325"/>
            <a:ext cx="3506787" cy="2927350"/>
            <a:chOff x="7877" y="774"/>
            <a:chExt cx="5523" cy="4611"/>
          </a:xfrm>
        </p:grpSpPr>
        <p:pic>
          <p:nvPicPr>
            <p:cNvPr id="39077" name="Picture 165"/>
            <p:cNvPicPr>
              <a:picLocks noChangeAspect="1" noChangeArrowheads="1"/>
            </p:cNvPicPr>
            <p:nvPr/>
          </p:nvPicPr>
          <p:blipFill>
            <a:blip r:embed="rId2" cstate="print"/>
            <a:srcRect/>
            <a:stretch>
              <a:fillRect/>
            </a:stretch>
          </p:blipFill>
          <p:spPr bwMode="auto">
            <a:xfrm>
              <a:off x="8801" y="3421"/>
              <a:ext cx="588" cy="746"/>
            </a:xfrm>
            <a:prstGeom prst="rect">
              <a:avLst/>
            </a:prstGeom>
            <a:noFill/>
          </p:spPr>
        </p:pic>
        <p:sp>
          <p:nvSpPr>
            <p:cNvPr id="39076" name="Rectangle 164"/>
            <p:cNvSpPr>
              <a:spLocks noChangeArrowheads="1"/>
            </p:cNvSpPr>
            <p:nvPr/>
          </p:nvSpPr>
          <p:spPr bwMode="auto">
            <a:xfrm>
              <a:off x="8875" y="3459"/>
              <a:ext cx="439" cy="598"/>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75" name="Rectangle 163"/>
            <p:cNvSpPr>
              <a:spLocks noChangeArrowheads="1"/>
            </p:cNvSpPr>
            <p:nvPr/>
          </p:nvSpPr>
          <p:spPr bwMode="auto">
            <a:xfrm>
              <a:off x="8875" y="3459"/>
              <a:ext cx="439" cy="59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74" name="Picture 162"/>
            <p:cNvPicPr>
              <a:picLocks noChangeAspect="1" noChangeArrowheads="1"/>
            </p:cNvPicPr>
            <p:nvPr/>
          </p:nvPicPr>
          <p:blipFill>
            <a:blip r:embed="rId3" cstate="print"/>
            <a:srcRect/>
            <a:stretch>
              <a:fillRect/>
            </a:stretch>
          </p:blipFill>
          <p:spPr bwMode="auto">
            <a:xfrm>
              <a:off x="9281" y="2295"/>
              <a:ext cx="588" cy="1872"/>
            </a:xfrm>
            <a:prstGeom prst="rect">
              <a:avLst/>
            </a:prstGeom>
            <a:noFill/>
          </p:spPr>
        </p:pic>
        <p:sp>
          <p:nvSpPr>
            <p:cNvPr id="39073" name="Rectangle 161"/>
            <p:cNvSpPr>
              <a:spLocks noChangeArrowheads="1"/>
            </p:cNvSpPr>
            <p:nvPr/>
          </p:nvSpPr>
          <p:spPr bwMode="auto">
            <a:xfrm>
              <a:off x="9355" y="2334"/>
              <a:ext cx="439" cy="1723"/>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72" name="Rectangle 160"/>
            <p:cNvSpPr>
              <a:spLocks noChangeArrowheads="1"/>
            </p:cNvSpPr>
            <p:nvPr/>
          </p:nvSpPr>
          <p:spPr bwMode="auto">
            <a:xfrm>
              <a:off x="9355" y="2334"/>
              <a:ext cx="439" cy="1723"/>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71" name="Picture 159"/>
            <p:cNvPicPr>
              <a:picLocks noChangeAspect="1" noChangeArrowheads="1"/>
            </p:cNvPicPr>
            <p:nvPr/>
          </p:nvPicPr>
          <p:blipFill>
            <a:blip r:embed="rId4" cstate="print"/>
            <a:srcRect/>
            <a:stretch>
              <a:fillRect/>
            </a:stretch>
          </p:blipFill>
          <p:spPr bwMode="auto">
            <a:xfrm>
              <a:off x="9761" y="2370"/>
              <a:ext cx="588" cy="1798"/>
            </a:xfrm>
            <a:prstGeom prst="rect">
              <a:avLst/>
            </a:prstGeom>
            <a:noFill/>
          </p:spPr>
        </p:pic>
        <p:sp>
          <p:nvSpPr>
            <p:cNvPr id="39070" name="Rectangle 158"/>
            <p:cNvSpPr>
              <a:spLocks noChangeArrowheads="1"/>
            </p:cNvSpPr>
            <p:nvPr/>
          </p:nvSpPr>
          <p:spPr bwMode="auto">
            <a:xfrm>
              <a:off x="9835" y="2408"/>
              <a:ext cx="439" cy="1649"/>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69" name="Rectangle 157"/>
            <p:cNvSpPr>
              <a:spLocks noChangeArrowheads="1"/>
            </p:cNvSpPr>
            <p:nvPr/>
          </p:nvSpPr>
          <p:spPr bwMode="auto">
            <a:xfrm>
              <a:off x="9835" y="2408"/>
              <a:ext cx="439" cy="1649"/>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68" name="Picture 156"/>
            <p:cNvPicPr>
              <a:picLocks noChangeAspect="1" noChangeArrowheads="1"/>
            </p:cNvPicPr>
            <p:nvPr/>
          </p:nvPicPr>
          <p:blipFill>
            <a:blip r:embed="rId5" cstate="print"/>
            <a:srcRect/>
            <a:stretch>
              <a:fillRect/>
            </a:stretch>
          </p:blipFill>
          <p:spPr bwMode="auto">
            <a:xfrm>
              <a:off x="10226" y="2475"/>
              <a:ext cx="586" cy="1692"/>
            </a:xfrm>
            <a:prstGeom prst="rect">
              <a:avLst/>
            </a:prstGeom>
            <a:noFill/>
          </p:spPr>
        </p:pic>
        <p:sp>
          <p:nvSpPr>
            <p:cNvPr id="39067" name="Rectangle 155"/>
            <p:cNvSpPr>
              <a:spLocks noChangeArrowheads="1"/>
            </p:cNvSpPr>
            <p:nvPr/>
          </p:nvSpPr>
          <p:spPr bwMode="auto">
            <a:xfrm>
              <a:off x="10301" y="2514"/>
              <a:ext cx="437" cy="1543"/>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66" name="Rectangle 154"/>
            <p:cNvSpPr>
              <a:spLocks noChangeArrowheads="1"/>
            </p:cNvSpPr>
            <p:nvPr/>
          </p:nvSpPr>
          <p:spPr bwMode="auto">
            <a:xfrm>
              <a:off x="10301" y="2514"/>
              <a:ext cx="437" cy="1543"/>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65" name="Picture 153"/>
            <p:cNvPicPr>
              <a:picLocks noChangeAspect="1" noChangeArrowheads="1"/>
            </p:cNvPicPr>
            <p:nvPr/>
          </p:nvPicPr>
          <p:blipFill>
            <a:blip r:embed="rId6" cstate="print"/>
            <a:srcRect/>
            <a:stretch>
              <a:fillRect/>
            </a:stretch>
          </p:blipFill>
          <p:spPr bwMode="auto">
            <a:xfrm>
              <a:off x="8798" y="4254"/>
              <a:ext cx="586" cy="437"/>
            </a:xfrm>
            <a:prstGeom prst="rect">
              <a:avLst/>
            </a:prstGeom>
            <a:noFill/>
          </p:spPr>
        </p:pic>
        <p:sp>
          <p:nvSpPr>
            <p:cNvPr id="39064" name="Rectangle 152"/>
            <p:cNvSpPr>
              <a:spLocks noChangeArrowheads="1"/>
            </p:cNvSpPr>
            <p:nvPr/>
          </p:nvSpPr>
          <p:spPr bwMode="auto">
            <a:xfrm>
              <a:off x="8873" y="4292"/>
              <a:ext cx="437" cy="288"/>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63" name="Rectangle 151"/>
            <p:cNvSpPr>
              <a:spLocks noChangeArrowheads="1"/>
            </p:cNvSpPr>
            <p:nvPr/>
          </p:nvSpPr>
          <p:spPr bwMode="auto">
            <a:xfrm>
              <a:off x="8873" y="4292"/>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62" name="Picture 150"/>
            <p:cNvPicPr>
              <a:picLocks noChangeAspect="1" noChangeArrowheads="1"/>
            </p:cNvPicPr>
            <p:nvPr/>
          </p:nvPicPr>
          <p:blipFill>
            <a:blip r:embed="rId6" cstate="print"/>
            <a:srcRect/>
            <a:stretch>
              <a:fillRect/>
            </a:stretch>
          </p:blipFill>
          <p:spPr bwMode="auto">
            <a:xfrm>
              <a:off x="9278" y="4254"/>
              <a:ext cx="586" cy="437"/>
            </a:xfrm>
            <a:prstGeom prst="rect">
              <a:avLst/>
            </a:prstGeom>
            <a:noFill/>
          </p:spPr>
        </p:pic>
        <p:sp>
          <p:nvSpPr>
            <p:cNvPr id="39061" name="Rectangle 149"/>
            <p:cNvSpPr>
              <a:spLocks noChangeArrowheads="1"/>
            </p:cNvSpPr>
            <p:nvPr/>
          </p:nvSpPr>
          <p:spPr bwMode="auto">
            <a:xfrm>
              <a:off x="9353" y="4292"/>
              <a:ext cx="437" cy="288"/>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60" name="Rectangle 148"/>
            <p:cNvSpPr>
              <a:spLocks noChangeArrowheads="1"/>
            </p:cNvSpPr>
            <p:nvPr/>
          </p:nvSpPr>
          <p:spPr bwMode="auto">
            <a:xfrm>
              <a:off x="9353" y="4292"/>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59" name="Picture 147"/>
            <p:cNvPicPr>
              <a:picLocks noChangeAspect="1" noChangeArrowheads="1"/>
            </p:cNvPicPr>
            <p:nvPr/>
          </p:nvPicPr>
          <p:blipFill>
            <a:blip r:embed="rId6" cstate="print"/>
            <a:srcRect/>
            <a:stretch>
              <a:fillRect/>
            </a:stretch>
          </p:blipFill>
          <p:spPr bwMode="auto">
            <a:xfrm>
              <a:off x="9758" y="4254"/>
              <a:ext cx="586" cy="437"/>
            </a:xfrm>
            <a:prstGeom prst="rect">
              <a:avLst/>
            </a:prstGeom>
            <a:noFill/>
          </p:spPr>
        </p:pic>
        <p:sp>
          <p:nvSpPr>
            <p:cNvPr id="39058" name="Rectangle 146"/>
            <p:cNvSpPr>
              <a:spLocks noChangeArrowheads="1"/>
            </p:cNvSpPr>
            <p:nvPr/>
          </p:nvSpPr>
          <p:spPr bwMode="auto">
            <a:xfrm>
              <a:off x="9833" y="4292"/>
              <a:ext cx="437" cy="288"/>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57" name="Rectangle 145"/>
            <p:cNvSpPr>
              <a:spLocks noChangeArrowheads="1"/>
            </p:cNvSpPr>
            <p:nvPr/>
          </p:nvSpPr>
          <p:spPr bwMode="auto">
            <a:xfrm>
              <a:off x="9833" y="4292"/>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56" name="Picture 144"/>
            <p:cNvPicPr>
              <a:picLocks noChangeAspect="1" noChangeArrowheads="1"/>
            </p:cNvPicPr>
            <p:nvPr/>
          </p:nvPicPr>
          <p:blipFill>
            <a:blip r:embed="rId6" cstate="print"/>
            <a:srcRect/>
            <a:stretch>
              <a:fillRect/>
            </a:stretch>
          </p:blipFill>
          <p:spPr bwMode="auto">
            <a:xfrm>
              <a:off x="10224" y="4254"/>
              <a:ext cx="586" cy="437"/>
            </a:xfrm>
            <a:prstGeom prst="rect">
              <a:avLst/>
            </a:prstGeom>
            <a:noFill/>
          </p:spPr>
        </p:pic>
        <p:sp>
          <p:nvSpPr>
            <p:cNvPr id="39055" name="Rectangle 143"/>
            <p:cNvSpPr>
              <a:spLocks noChangeArrowheads="1"/>
            </p:cNvSpPr>
            <p:nvPr/>
          </p:nvSpPr>
          <p:spPr bwMode="auto">
            <a:xfrm>
              <a:off x="10298" y="4292"/>
              <a:ext cx="437" cy="288"/>
            </a:xfrm>
            <a:prstGeom prst="rect">
              <a:avLst/>
            </a:prstGeom>
            <a:solidFill>
              <a:srgbClr val="C60000"/>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54" name="Rectangle 142"/>
            <p:cNvSpPr>
              <a:spLocks noChangeArrowheads="1"/>
            </p:cNvSpPr>
            <p:nvPr/>
          </p:nvSpPr>
          <p:spPr bwMode="auto">
            <a:xfrm>
              <a:off x="10298" y="4292"/>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53" name="Picture 141"/>
            <p:cNvPicPr>
              <a:picLocks noChangeAspect="1" noChangeArrowheads="1"/>
            </p:cNvPicPr>
            <p:nvPr/>
          </p:nvPicPr>
          <p:blipFill>
            <a:blip r:embed="rId6" cstate="print"/>
            <a:srcRect/>
            <a:stretch>
              <a:fillRect/>
            </a:stretch>
          </p:blipFill>
          <p:spPr bwMode="auto">
            <a:xfrm>
              <a:off x="10944" y="4239"/>
              <a:ext cx="586" cy="437"/>
            </a:xfrm>
            <a:prstGeom prst="rect">
              <a:avLst/>
            </a:prstGeom>
            <a:noFill/>
          </p:spPr>
        </p:pic>
        <p:sp>
          <p:nvSpPr>
            <p:cNvPr id="39052" name="Rectangle 140"/>
            <p:cNvSpPr>
              <a:spLocks noChangeArrowheads="1"/>
            </p:cNvSpPr>
            <p:nvPr/>
          </p:nvSpPr>
          <p:spPr bwMode="auto">
            <a:xfrm>
              <a:off x="11018" y="4278"/>
              <a:ext cx="437" cy="288"/>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51" name="Rectangle 139"/>
            <p:cNvSpPr>
              <a:spLocks noChangeArrowheads="1"/>
            </p:cNvSpPr>
            <p:nvPr/>
          </p:nvSpPr>
          <p:spPr bwMode="auto">
            <a:xfrm>
              <a:off x="11018" y="4278"/>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50" name="Picture 138"/>
            <p:cNvPicPr>
              <a:picLocks noChangeAspect="1" noChangeArrowheads="1"/>
            </p:cNvPicPr>
            <p:nvPr/>
          </p:nvPicPr>
          <p:blipFill>
            <a:blip r:embed="rId6" cstate="print"/>
            <a:srcRect/>
            <a:stretch>
              <a:fillRect/>
            </a:stretch>
          </p:blipFill>
          <p:spPr bwMode="auto">
            <a:xfrm>
              <a:off x="11424" y="4239"/>
              <a:ext cx="586" cy="437"/>
            </a:xfrm>
            <a:prstGeom prst="rect">
              <a:avLst/>
            </a:prstGeom>
            <a:noFill/>
          </p:spPr>
        </p:pic>
        <p:sp>
          <p:nvSpPr>
            <p:cNvPr id="39049" name="Rectangle 137"/>
            <p:cNvSpPr>
              <a:spLocks noChangeArrowheads="1"/>
            </p:cNvSpPr>
            <p:nvPr/>
          </p:nvSpPr>
          <p:spPr bwMode="auto">
            <a:xfrm>
              <a:off x="11498" y="4278"/>
              <a:ext cx="437" cy="288"/>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48" name="Rectangle 136"/>
            <p:cNvSpPr>
              <a:spLocks noChangeArrowheads="1"/>
            </p:cNvSpPr>
            <p:nvPr/>
          </p:nvSpPr>
          <p:spPr bwMode="auto">
            <a:xfrm>
              <a:off x="11498" y="4278"/>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47" name="Picture 135"/>
            <p:cNvPicPr>
              <a:picLocks noChangeAspect="1" noChangeArrowheads="1"/>
            </p:cNvPicPr>
            <p:nvPr/>
          </p:nvPicPr>
          <p:blipFill>
            <a:blip r:embed="rId6" cstate="print"/>
            <a:srcRect/>
            <a:stretch>
              <a:fillRect/>
            </a:stretch>
          </p:blipFill>
          <p:spPr bwMode="auto">
            <a:xfrm>
              <a:off x="11904" y="4239"/>
              <a:ext cx="586" cy="437"/>
            </a:xfrm>
            <a:prstGeom prst="rect">
              <a:avLst/>
            </a:prstGeom>
            <a:noFill/>
          </p:spPr>
        </p:pic>
        <p:sp>
          <p:nvSpPr>
            <p:cNvPr id="39046" name="Rectangle 134"/>
            <p:cNvSpPr>
              <a:spLocks noChangeArrowheads="1"/>
            </p:cNvSpPr>
            <p:nvPr/>
          </p:nvSpPr>
          <p:spPr bwMode="auto">
            <a:xfrm>
              <a:off x="11978" y="4278"/>
              <a:ext cx="437" cy="288"/>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45" name="Rectangle 133"/>
            <p:cNvSpPr>
              <a:spLocks noChangeArrowheads="1"/>
            </p:cNvSpPr>
            <p:nvPr/>
          </p:nvSpPr>
          <p:spPr bwMode="auto">
            <a:xfrm>
              <a:off x="11978" y="4278"/>
              <a:ext cx="437" cy="288"/>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44" name="Picture 132"/>
            <p:cNvPicPr>
              <a:picLocks noChangeAspect="1" noChangeArrowheads="1"/>
            </p:cNvPicPr>
            <p:nvPr/>
          </p:nvPicPr>
          <p:blipFill>
            <a:blip r:embed="rId7" cstate="print"/>
            <a:srcRect/>
            <a:stretch>
              <a:fillRect/>
            </a:stretch>
          </p:blipFill>
          <p:spPr bwMode="auto">
            <a:xfrm>
              <a:off x="10944" y="3217"/>
              <a:ext cx="586" cy="950"/>
            </a:xfrm>
            <a:prstGeom prst="rect">
              <a:avLst/>
            </a:prstGeom>
            <a:noFill/>
          </p:spPr>
        </p:pic>
        <p:sp>
          <p:nvSpPr>
            <p:cNvPr id="39043" name="Rectangle 131"/>
            <p:cNvSpPr>
              <a:spLocks noChangeArrowheads="1"/>
            </p:cNvSpPr>
            <p:nvPr/>
          </p:nvSpPr>
          <p:spPr bwMode="auto">
            <a:xfrm>
              <a:off x="11018" y="3255"/>
              <a:ext cx="437" cy="802"/>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42" name="Rectangle 130"/>
            <p:cNvSpPr>
              <a:spLocks noChangeArrowheads="1"/>
            </p:cNvSpPr>
            <p:nvPr/>
          </p:nvSpPr>
          <p:spPr bwMode="auto">
            <a:xfrm>
              <a:off x="11018" y="3255"/>
              <a:ext cx="437" cy="802"/>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41" name="Picture 129"/>
            <p:cNvPicPr>
              <a:picLocks noChangeAspect="1" noChangeArrowheads="1"/>
            </p:cNvPicPr>
            <p:nvPr/>
          </p:nvPicPr>
          <p:blipFill>
            <a:blip r:embed="rId8" cstate="print"/>
            <a:srcRect/>
            <a:stretch>
              <a:fillRect/>
            </a:stretch>
          </p:blipFill>
          <p:spPr bwMode="auto">
            <a:xfrm>
              <a:off x="11424" y="2415"/>
              <a:ext cx="586" cy="1752"/>
            </a:xfrm>
            <a:prstGeom prst="rect">
              <a:avLst/>
            </a:prstGeom>
            <a:noFill/>
          </p:spPr>
        </p:pic>
        <p:sp>
          <p:nvSpPr>
            <p:cNvPr id="39040" name="Rectangle 128"/>
            <p:cNvSpPr>
              <a:spLocks noChangeArrowheads="1"/>
            </p:cNvSpPr>
            <p:nvPr/>
          </p:nvSpPr>
          <p:spPr bwMode="auto">
            <a:xfrm>
              <a:off x="11498" y="2454"/>
              <a:ext cx="437" cy="1603"/>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39" name="Rectangle 127"/>
            <p:cNvSpPr>
              <a:spLocks noChangeArrowheads="1"/>
            </p:cNvSpPr>
            <p:nvPr/>
          </p:nvSpPr>
          <p:spPr bwMode="auto">
            <a:xfrm>
              <a:off x="11498" y="2454"/>
              <a:ext cx="437" cy="1603"/>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38" name="Picture 126"/>
            <p:cNvPicPr>
              <a:picLocks noChangeAspect="1" noChangeArrowheads="1"/>
            </p:cNvPicPr>
            <p:nvPr/>
          </p:nvPicPr>
          <p:blipFill>
            <a:blip r:embed="rId9" cstate="print"/>
            <a:srcRect/>
            <a:stretch>
              <a:fillRect/>
            </a:stretch>
          </p:blipFill>
          <p:spPr bwMode="auto">
            <a:xfrm>
              <a:off x="11897" y="3166"/>
              <a:ext cx="588" cy="1001"/>
            </a:xfrm>
            <a:prstGeom prst="rect">
              <a:avLst/>
            </a:prstGeom>
            <a:noFill/>
          </p:spPr>
        </p:pic>
        <p:sp>
          <p:nvSpPr>
            <p:cNvPr id="39037" name="Rectangle 125"/>
            <p:cNvSpPr>
              <a:spLocks noChangeArrowheads="1"/>
            </p:cNvSpPr>
            <p:nvPr/>
          </p:nvSpPr>
          <p:spPr bwMode="auto">
            <a:xfrm>
              <a:off x="11971" y="3205"/>
              <a:ext cx="439" cy="852"/>
            </a:xfrm>
            <a:prstGeom prst="rect">
              <a:avLst/>
            </a:prstGeom>
            <a:solidFill>
              <a:srgbClr val="001F5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sp>
          <p:nvSpPr>
            <p:cNvPr id="39036" name="Rectangle 124"/>
            <p:cNvSpPr>
              <a:spLocks noChangeArrowheads="1"/>
            </p:cNvSpPr>
            <p:nvPr/>
          </p:nvSpPr>
          <p:spPr bwMode="auto">
            <a:xfrm>
              <a:off x="11971" y="3205"/>
              <a:ext cx="439" cy="852"/>
            </a:xfrm>
            <a:prstGeom prst="rect">
              <a:avLst/>
            </a:prstGeom>
            <a:noFill/>
            <a:ln w="9144">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035" name="Picture 123"/>
            <p:cNvPicPr>
              <a:picLocks noChangeAspect="1" noChangeArrowheads="1"/>
            </p:cNvPicPr>
            <p:nvPr/>
          </p:nvPicPr>
          <p:blipFill>
            <a:blip r:embed="rId10" cstate="print"/>
            <a:srcRect/>
            <a:stretch>
              <a:fillRect/>
            </a:stretch>
          </p:blipFill>
          <p:spPr bwMode="auto">
            <a:xfrm>
              <a:off x="7877" y="774"/>
              <a:ext cx="5522" cy="4610"/>
            </a:xfrm>
            <a:prstGeom prst="rect">
              <a:avLst/>
            </a:prstGeom>
            <a:noFill/>
          </p:spPr>
        </p:pic>
      </p:grpSp>
      <p:sp>
        <p:nvSpPr>
          <p:cNvPr id="39078" name="Rectangle 16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a-DK"/>
          </a:p>
        </p:txBody>
      </p:sp>
      <p:sp>
        <p:nvSpPr>
          <p:cNvPr id="39079" name="Rectangle 167"/>
          <p:cNvSpPr>
            <a:spLocks noChangeArrowheads="1"/>
          </p:cNvSpPr>
          <p:nvPr/>
        </p:nvSpPr>
        <p:spPr bwMode="auto">
          <a:xfrm rot="10800000" flipV="1">
            <a:off x="539552" y="188640"/>
            <a:ext cx="9086478" cy="32162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tabLst>
                <a:tab pos="866775" algn="l"/>
              </a:tabLst>
            </a:pPr>
            <a:r>
              <a:rPr kumimoji="0" lang="en-US" sz="3200" b="0" i="0" u="none" strike="noStrike" cap="none" normalizeH="0" baseline="0" dirty="0">
                <a:ln>
                  <a:noFill/>
                </a:ln>
                <a:solidFill>
                  <a:schemeClr val="tx1"/>
                </a:solidFill>
                <a:effectLst/>
                <a:latin typeface="Arial" pitchFamily="34" charset="0"/>
                <a:ea typeface="Calibri" pitchFamily="34" charset="0"/>
                <a:cs typeface="Arial" pitchFamily="34" charset="0"/>
              </a:rPr>
              <a:t>BFR + Low Load Resistance Training</a:t>
            </a:r>
          </a:p>
          <a:p>
            <a:pPr marL="0" marR="0" lvl="0" indent="0" algn="l" defTabSz="914400" rtl="0" eaLnBrk="1" fontAlgn="base" latinLnBrk="0" hangingPunct="1">
              <a:lnSpc>
                <a:spcPct val="100000"/>
              </a:lnSpc>
              <a:spcBef>
                <a:spcPct val="0"/>
              </a:spcBef>
              <a:spcAft>
                <a:spcPct val="0"/>
              </a:spcAft>
              <a:buClrTx/>
              <a:buSzTx/>
              <a:buFontTx/>
              <a:buNone/>
              <a:tabLst>
                <a:tab pos="866775" algn="l"/>
              </a:tabLst>
            </a:pPr>
            <a:endParaRPr lang="en-US" sz="4400" dirty="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866775" algn="l"/>
              </a:tabLst>
            </a:pP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866775" algn="l"/>
              </a:tabLst>
            </a:pPr>
            <a:r>
              <a:rPr kumimoji="0" lang="en-US" sz="2500" b="0" i="0" u="none" strike="noStrike" cap="none" normalizeH="0" baseline="0" dirty="0">
                <a:ln>
                  <a:noFill/>
                </a:ln>
                <a:solidFill>
                  <a:schemeClr val="tx1"/>
                </a:solidFill>
                <a:effectLst/>
                <a:latin typeface="Arial" pitchFamily="34" charset="0"/>
                <a:ea typeface="Calibri" pitchFamily="34" charset="0"/>
                <a:cs typeface="Arial" pitchFamily="34" charset="0"/>
              </a:rPr>
              <a:t>10 young men</a:t>
            </a:r>
            <a:endParaRPr lang="da-DK" sz="800" dirty="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866775" algn="l"/>
              </a:tabLst>
            </a:pPr>
            <a:r>
              <a:rPr kumimoji="0" lang="en-US" sz="2400" b="0" i="0" u="none" strike="noStrike" cap="none" normalizeH="0" baseline="0" dirty="0">
                <a:ln>
                  <a:noFill/>
                </a:ln>
                <a:solidFill>
                  <a:schemeClr val="tx1"/>
                </a:solidFill>
                <a:effectLst/>
                <a:latin typeface="Arial" pitchFamily="34" charset="0"/>
                <a:ea typeface="Calibri" pitchFamily="34" charset="0"/>
                <a:cs typeface="Arial" pitchFamily="34" charset="0"/>
              </a:rPr>
              <a:t>23 sessions within 19 days</a:t>
            </a:r>
          </a:p>
          <a:p>
            <a:pPr marL="0" marR="0" lvl="0" indent="0" algn="l" defTabSz="914400" rtl="0" eaLnBrk="0" fontAlgn="base" latinLnBrk="0" hangingPunct="0">
              <a:lnSpc>
                <a:spcPct val="100000"/>
              </a:lnSpc>
              <a:spcBef>
                <a:spcPct val="0"/>
              </a:spcBef>
              <a:spcAft>
                <a:spcPct val="0"/>
              </a:spcAft>
              <a:buClrTx/>
              <a:buSzTx/>
              <a:buFontTx/>
              <a:buChar char="•"/>
              <a:tabLst>
                <a:tab pos="866775" algn="l"/>
              </a:tabLst>
            </a:pPr>
            <a:endParaRPr lang="en-US" sz="2400" dirty="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866775" algn="l"/>
              </a:tabLst>
            </a:pPr>
            <a:r>
              <a:rPr kumimoji="0" lang="en-US" sz="2800" b="0" i="0" u="none" strike="noStrike" cap="none" normalizeH="0" baseline="0" dirty="0">
                <a:ln>
                  <a:noFill/>
                </a:ln>
                <a:solidFill>
                  <a:schemeClr val="tx1"/>
                </a:solidFill>
                <a:effectLst/>
                <a:latin typeface="Arial" pitchFamily="34" charset="0"/>
                <a:ea typeface="Calibri" pitchFamily="34" charset="0"/>
                <a:cs typeface="Arial" pitchFamily="34" charset="0"/>
              </a:rPr>
              <a:t>4 sets to failure</a:t>
            </a: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66775" algn="l"/>
              </a:tabLst>
            </a:pPr>
            <a:endParaRPr kumimoji="0" lang="da-DK" sz="1800" b="0" i="0" u="none" strike="noStrike" cap="none" normalizeH="0" baseline="0" dirty="0">
              <a:ln>
                <a:noFill/>
              </a:ln>
              <a:solidFill>
                <a:schemeClr val="tx1"/>
              </a:solidFill>
              <a:effectLst/>
              <a:latin typeface="Arial" pitchFamily="34" charset="0"/>
              <a:cs typeface="Arial" pitchFamily="34" charset="0"/>
            </a:endParaRPr>
          </a:p>
        </p:txBody>
      </p:sp>
      <p:sp>
        <p:nvSpPr>
          <p:cNvPr id="39080" name="Rectangle 168"/>
          <p:cNvSpPr>
            <a:spLocks noChangeArrowheads="1"/>
          </p:cNvSpPr>
          <p:nvPr/>
        </p:nvSpPr>
        <p:spPr bwMode="auto">
          <a:xfrm rot="10800000" flipV="1">
            <a:off x="0" y="3284984"/>
            <a:ext cx="5400600" cy="24929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266825" algn="l"/>
              </a:tabLst>
            </a:pPr>
            <a:r>
              <a:rPr kumimoji="0" lang="en-US" sz="2400" b="0" i="0" u="none" strike="noStrike" cap="none" normalizeH="0" baseline="0" dirty="0">
                <a:ln>
                  <a:noFill/>
                </a:ln>
                <a:solidFill>
                  <a:schemeClr val="tx1"/>
                </a:solidFill>
                <a:effectLst/>
                <a:latin typeface="Arial" pitchFamily="34" charset="0"/>
                <a:ea typeface="Calibri" pitchFamily="34" charset="0"/>
                <a:cs typeface="Arial" pitchFamily="34" charset="0"/>
              </a:rPr>
              <a:t>20% 1RM</a:t>
            </a:r>
            <a:endParaRPr lang="da-DK" sz="800" dirty="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1266825" algn="l"/>
              </a:tabLst>
            </a:pPr>
            <a:r>
              <a:rPr kumimoji="0" lang="en-US" sz="2400" b="0" i="0" u="none" strike="noStrike" cap="none" normalizeH="0" baseline="0" dirty="0">
                <a:ln>
                  <a:noFill/>
                </a:ln>
                <a:solidFill>
                  <a:schemeClr val="tx1"/>
                </a:solidFill>
                <a:effectLst/>
                <a:latin typeface="Arial" pitchFamily="34" charset="0"/>
                <a:ea typeface="Calibri" pitchFamily="34" charset="0"/>
                <a:cs typeface="Arial" pitchFamily="34" charset="0"/>
              </a:rPr>
              <a:t>Knee Extension Exercise</a:t>
            </a:r>
          </a:p>
          <a:p>
            <a:pPr marL="0" marR="0" lvl="0" indent="0" algn="l" defTabSz="914400" rtl="0" eaLnBrk="1" fontAlgn="base" latinLnBrk="0" hangingPunct="1">
              <a:lnSpc>
                <a:spcPct val="100000"/>
              </a:lnSpc>
              <a:spcBef>
                <a:spcPct val="0"/>
              </a:spcBef>
              <a:spcAft>
                <a:spcPct val="0"/>
              </a:spcAft>
              <a:buClrTx/>
              <a:buSzTx/>
              <a:buFontTx/>
              <a:buNone/>
              <a:tabLst>
                <a:tab pos="1266825" algn="l"/>
              </a:tabLst>
            </a:pPr>
            <a:endParaRPr lang="en-US" sz="2400" dirty="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1266825" algn="l"/>
              </a:tabLst>
            </a:pP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1266825" algn="l"/>
              </a:tabLst>
            </a:pP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266825" algn="l"/>
              </a:tabLst>
            </a:pPr>
            <a:r>
              <a:rPr kumimoji="0" lang="en-US" sz="2800" b="0" i="0" u="none" strike="noStrike" cap="none" normalizeH="0" baseline="0" dirty="0">
                <a:ln>
                  <a:noFill/>
                </a:ln>
                <a:solidFill>
                  <a:schemeClr val="tx1"/>
                </a:solidFill>
                <a:effectLst/>
                <a:latin typeface="Arial" pitchFamily="34" charset="0"/>
                <a:ea typeface="Calibri" pitchFamily="34" charset="0"/>
                <a:cs typeface="Arial" pitchFamily="34" charset="0"/>
              </a:rPr>
              <a:t>100 mmHg</a:t>
            </a:r>
            <a:endParaRPr lang="da-DK" sz="800" dirty="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266825" algn="l"/>
              </a:tabLst>
            </a:pPr>
            <a:r>
              <a:rPr kumimoji="0" lang="en-US" sz="2400" b="0" i="0" u="none" strike="noStrike" cap="none" normalizeH="0" baseline="0" dirty="0">
                <a:ln>
                  <a:noFill/>
                </a:ln>
                <a:solidFill>
                  <a:schemeClr val="tx1"/>
                </a:solidFill>
                <a:effectLst/>
                <a:latin typeface="Arial" pitchFamily="34" charset="0"/>
                <a:ea typeface="Calibri" pitchFamily="34" charset="0"/>
                <a:cs typeface="Arial" pitchFamily="34" charset="0"/>
              </a:rPr>
              <a:t>15 cm wide cuff</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69" name="Rektangel 168"/>
          <p:cNvSpPr/>
          <p:nvPr/>
        </p:nvSpPr>
        <p:spPr>
          <a:xfrm>
            <a:off x="0" y="6381328"/>
            <a:ext cx="2235356" cy="307777"/>
          </a:xfrm>
          <a:prstGeom prst="rect">
            <a:avLst/>
          </a:prstGeom>
        </p:spPr>
        <p:txBody>
          <a:bodyPr wrap="none">
            <a:spAutoFit/>
          </a:bodyPr>
          <a:lstStyle/>
          <a:p>
            <a:r>
              <a:rPr lang="en-US" sz="1400" dirty="0"/>
              <a:t>Nielsen et al. 2012; J </a:t>
            </a:r>
            <a:r>
              <a:rPr lang="en-US" sz="1400" dirty="0" err="1"/>
              <a:t>Physiol</a:t>
            </a:r>
            <a:endParaRPr lang="da-DK"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42" name="Group 6"/>
          <p:cNvGrpSpPr>
            <a:grpSpLocks/>
          </p:cNvGrpSpPr>
          <p:nvPr/>
        </p:nvGrpSpPr>
        <p:grpSpPr bwMode="auto">
          <a:xfrm>
            <a:off x="466725" y="1412776"/>
            <a:ext cx="8210550" cy="2413000"/>
            <a:chOff x="962" y="188"/>
            <a:chExt cx="12929" cy="3800"/>
          </a:xfrm>
        </p:grpSpPr>
        <p:pic>
          <p:nvPicPr>
            <p:cNvPr id="39946" name="Picture 10"/>
            <p:cNvPicPr>
              <a:picLocks noChangeAspect="1" noChangeArrowheads="1"/>
            </p:cNvPicPr>
            <p:nvPr/>
          </p:nvPicPr>
          <p:blipFill>
            <a:blip r:embed="rId2" cstate="print"/>
            <a:srcRect/>
            <a:stretch>
              <a:fillRect/>
            </a:stretch>
          </p:blipFill>
          <p:spPr bwMode="auto">
            <a:xfrm>
              <a:off x="2374" y="452"/>
              <a:ext cx="10601" cy="3535"/>
            </a:xfrm>
            <a:prstGeom prst="rect">
              <a:avLst/>
            </a:prstGeom>
            <a:noFill/>
          </p:spPr>
        </p:pic>
        <p:sp>
          <p:nvSpPr>
            <p:cNvPr id="39945" name="Rectangle 9"/>
            <p:cNvSpPr>
              <a:spLocks noChangeArrowheads="1"/>
            </p:cNvSpPr>
            <p:nvPr/>
          </p:nvSpPr>
          <p:spPr bwMode="auto">
            <a:xfrm>
              <a:off x="3166" y="188"/>
              <a:ext cx="3804" cy="84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944" name="Picture 8"/>
            <p:cNvPicPr>
              <a:picLocks noChangeAspect="1" noChangeArrowheads="1"/>
            </p:cNvPicPr>
            <p:nvPr/>
          </p:nvPicPr>
          <p:blipFill>
            <a:blip r:embed="rId3" cstate="print"/>
            <a:srcRect/>
            <a:stretch>
              <a:fillRect/>
            </a:stretch>
          </p:blipFill>
          <p:spPr bwMode="auto">
            <a:xfrm>
              <a:off x="962" y="565"/>
              <a:ext cx="2798" cy="701"/>
            </a:xfrm>
            <a:prstGeom prst="rect">
              <a:avLst/>
            </a:prstGeom>
            <a:noFill/>
          </p:spPr>
        </p:pic>
        <p:pic>
          <p:nvPicPr>
            <p:cNvPr id="39943" name="Picture 7"/>
            <p:cNvPicPr>
              <a:picLocks noChangeAspect="1" noChangeArrowheads="1"/>
            </p:cNvPicPr>
            <p:nvPr/>
          </p:nvPicPr>
          <p:blipFill>
            <a:blip r:embed="rId4" cstate="print"/>
            <a:srcRect/>
            <a:stretch>
              <a:fillRect/>
            </a:stretch>
          </p:blipFill>
          <p:spPr bwMode="auto">
            <a:xfrm>
              <a:off x="12602" y="1472"/>
              <a:ext cx="1289" cy="1447"/>
            </a:xfrm>
            <a:prstGeom prst="rect">
              <a:avLst/>
            </a:prstGeom>
            <a:noFill/>
          </p:spPr>
        </p:pic>
      </p:grpSp>
      <p:grpSp>
        <p:nvGrpSpPr>
          <p:cNvPr id="39937" name="Group 1"/>
          <p:cNvGrpSpPr>
            <a:grpSpLocks/>
          </p:cNvGrpSpPr>
          <p:nvPr/>
        </p:nvGrpSpPr>
        <p:grpSpPr bwMode="auto">
          <a:xfrm>
            <a:off x="323850" y="3861048"/>
            <a:ext cx="8496300" cy="2278063"/>
            <a:chOff x="737" y="329"/>
            <a:chExt cx="13380" cy="3588"/>
          </a:xfrm>
        </p:grpSpPr>
        <p:pic>
          <p:nvPicPr>
            <p:cNvPr id="39941" name="Picture 5"/>
            <p:cNvPicPr>
              <a:picLocks noChangeAspect="1" noChangeArrowheads="1"/>
            </p:cNvPicPr>
            <p:nvPr/>
          </p:nvPicPr>
          <p:blipFill>
            <a:blip r:embed="rId5" cstate="print"/>
            <a:srcRect/>
            <a:stretch>
              <a:fillRect/>
            </a:stretch>
          </p:blipFill>
          <p:spPr bwMode="auto">
            <a:xfrm>
              <a:off x="2374" y="329"/>
              <a:ext cx="10601" cy="3588"/>
            </a:xfrm>
            <a:prstGeom prst="rect">
              <a:avLst/>
            </a:prstGeom>
            <a:noFill/>
          </p:spPr>
        </p:pic>
        <p:pic>
          <p:nvPicPr>
            <p:cNvPr id="39940" name="Picture 4"/>
            <p:cNvPicPr>
              <a:picLocks noChangeAspect="1" noChangeArrowheads="1"/>
            </p:cNvPicPr>
            <p:nvPr/>
          </p:nvPicPr>
          <p:blipFill>
            <a:blip r:embed="rId6" cstate="print"/>
            <a:srcRect/>
            <a:stretch>
              <a:fillRect/>
            </a:stretch>
          </p:blipFill>
          <p:spPr bwMode="auto">
            <a:xfrm>
              <a:off x="12235" y="1246"/>
              <a:ext cx="1882" cy="2117"/>
            </a:xfrm>
            <a:prstGeom prst="rect">
              <a:avLst/>
            </a:prstGeom>
            <a:noFill/>
          </p:spPr>
        </p:pic>
        <p:sp>
          <p:nvSpPr>
            <p:cNvPr id="39939" name="Rectangle 3"/>
            <p:cNvSpPr>
              <a:spLocks noChangeArrowheads="1"/>
            </p:cNvSpPr>
            <p:nvPr/>
          </p:nvSpPr>
          <p:spPr bwMode="auto">
            <a:xfrm>
              <a:off x="2966" y="394"/>
              <a:ext cx="3804" cy="84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da-DK"/>
            </a:p>
          </p:txBody>
        </p:sp>
        <p:pic>
          <p:nvPicPr>
            <p:cNvPr id="39938" name="Picture 2"/>
            <p:cNvPicPr>
              <a:picLocks noChangeAspect="1" noChangeArrowheads="1"/>
            </p:cNvPicPr>
            <p:nvPr/>
          </p:nvPicPr>
          <p:blipFill>
            <a:blip r:embed="rId7" cstate="print"/>
            <a:srcRect/>
            <a:stretch>
              <a:fillRect/>
            </a:stretch>
          </p:blipFill>
          <p:spPr bwMode="auto">
            <a:xfrm>
              <a:off x="737" y="401"/>
              <a:ext cx="4685" cy="557"/>
            </a:xfrm>
            <a:prstGeom prst="rect">
              <a:avLst/>
            </a:prstGeom>
            <a:noFill/>
          </p:spPr>
        </p:pic>
      </p:grpSp>
      <p:sp>
        <p:nvSpPr>
          <p:cNvPr id="39947" name="Rectangle 11"/>
          <p:cNvSpPr>
            <a:spLocks noChangeArrowheads="1"/>
          </p:cNvSpPr>
          <p:nvPr/>
        </p:nvSpPr>
        <p:spPr bwMode="auto">
          <a:xfrm>
            <a:off x="0" y="54868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3399"/>
                </a:solidFill>
                <a:effectLst/>
                <a:latin typeface="Arial" pitchFamily="34" charset="0"/>
                <a:ea typeface="Arial" pitchFamily="34" charset="0"/>
                <a:cs typeface="Arial" pitchFamily="34" charset="0"/>
              </a:rPr>
              <a:t>Use of BFR training versus general progression training</a:t>
            </a: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pitchFamily="34" charset="0"/>
                <a:ea typeface="Arial" pitchFamily="34" charset="0"/>
                <a:cs typeface="Arial" pitchFamily="34" charset="0"/>
              </a:rPr>
              <a:t>From bed rest to walking to training following limb immobilizing injury</a:t>
            </a: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sz="1800" b="0" i="0" u="none" strike="noStrike" cap="none" normalizeH="0" baseline="0" dirty="0">
              <a:ln>
                <a:noFill/>
              </a:ln>
              <a:solidFill>
                <a:schemeClr val="tx1"/>
              </a:solidFill>
              <a:effectLst/>
              <a:latin typeface="Arial" pitchFamily="34" charset="0"/>
              <a:cs typeface="Arial" pitchFamily="34" charset="0"/>
            </a:endParaRPr>
          </a:p>
        </p:txBody>
      </p:sp>
      <p:sp>
        <p:nvSpPr>
          <p:cNvPr id="39948" name="Rectangle 12"/>
          <p:cNvSpPr>
            <a:spLocks noChangeArrowheads="1"/>
          </p:cNvSpPr>
          <p:nvPr/>
        </p:nvSpPr>
        <p:spPr bwMode="auto">
          <a:xfrm>
            <a:off x="0" y="4635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en-US" sz="1600" b="0" i="0" u="none" strike="noStrike" cap="none" normalizeH="0" baseline="0">
                <a:ln>
                  <a:noFill/>
                </a:ln>
                <a:solidFill>
                  <a:schemeClr val="tx1"/>
                </a:solidFill>
                <a:effectLst/>
                <a:latin typeface="Arial" pitchFamily="34" charset="0"/>
                <a:ea typeface="Arial" pitchFamily="34" charset="0"/>
                <a:cs typeface="Arial" pitchFamily="34" charset="0"/>
              </a:rPr>
            </a:br>
            <a:endParaRPr kumimoji="0" lang="da-DK"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sz="1800" b="0" i="0" u="none" strike="noStrike" cap="none" normalizeH="0" baseline="0">
              <a:ln>
                <a:noFill/>
              </a:ln>
              <a:solidFill>
                <a:schemeClr val="tx1"/>
              </a:solidFill>
              <a:effectLst/>
              <a:latin typeface="Arial" pitchFamily="34" charset="0"/>
              <a:cs typeface="Arial" pitchFamily="34" charset="0"/>
            </a:endParaRPr>
          </a:p>
        </p:txBody>
      </p:sp>
      <p:sp>
        <p:nvSpPr>
          <p:cNvPr id="39949" name="Rectangle 13"/>
          <p:cNvSpPr>
            <a:spLocks noChangeArrowheads="1"/>
          </p:cNvSpPr>
          <p:nvPr/>
        </p:nvSpPr>
        <p:spPr bwMode="auto">
          <a:xfrm>
            <a:off x="0" y="6525344"/>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en-US" sz="1600" b="0" i="0" u="none" strike="noStrike" cap="none" normalizeH="0" baseline="0" dirty="0">
                <a:ln>
                  <a:noFill/>
                </a:ln>
                <a:solidFill>
                  <a:schemeClr val="tx1"/>
                </a:solidFill>
                <a:effectLst/>
                <a:latin typeface="Arial" pitchFamily="34" charset="0"/>
                <a:ea typeface="Arial" pitchFamily="34" charset="0"/>
                <a:cs typeface="Arial" pitchFamily="34" charset="0"/>
              </a:rPr>
            </a:br>
            <a:endParaRPr kumimoji="0" lang="da-DK"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300" b="0" i="0" u="none" strike="noStrike" cap="none" normalizeH="0" baseline="0" dirty="0" err="1">
                <a:ln>
                  <a:noFill/>
                </a:ln>
                <a:solidFill>
                  <a:schemeClr val="tx1"/>
                </a:solidFill>
                <a:effectLst/>
                <a:latin typeface="Arial" pitchFamily="34" charset="0"/>
                <a:ea typeface="Arial" pitchFamily="34" charset="0"/>
                <a:cs typeface="Arial" pitchFamily="34" charset="0"/>
              </a:rPr>
              <a:t>Loenneke</a:t>
            </a:r>
            <a:r>
              <a:rPr kumimoji="0" lang="en-US" sz="1300" b="0" i="0" u="none" strike="noStrike" cap="none" normalizeH="0" baseline="0" dirty="0">
                <a:ln>
                  <a:noFill/>
                </a:ln>
                <a:solidFill>
                  <a:schemeClr val="tx1"/>
                </a:solidFill>
                <a:effectLst/>
                <a:latin typeface="Arial" pitchFamily="34" charset="0"/>
                <a:ea typeface="Arial" pitchFamily="34" charset="0"/>
                <a:cs typeface="Arial" pitchFamily="34" charset="0"/>
              </a:rPr>
              <a:t>, Abe, </a:t>
            </a:r>
            <a:r>
              <a:rPr kumimoji="0" lang="en-US" sz="1300" b="0" i="0" u="none" strike="noStrike" cap="none" normalizeH="0" baseline="0" dirty="0" err="1">
                <a:ln>
                  <a:noFill/>
                </a:ln>
                <a:solidFill>
                  <a:schemeClr val="tx1"/>
                </a:solidFill>
                <a:effectLst/>
                <a:latin typeface="Arial" pitchFamily="34" charset="0"/>
                <a:ea typeface="Arial" pitchFamily="34" charset="0"/>
                <a:cs typeface="Arial" pitchFamily="34" charset="0"/>
              </a:rPr>
              <a:t>Bemben</a:t>
            </a:r>
            <a:r>
              <a:rPr kumimoji="0" lang="en-US" sz="1300" b="0" i="0" u="none" strike="noStrike" cap="none" normalizeH="0" baseline="0" dirty="0">
                <a:ln>
                  <a:noFill/>
                </a:ln>
                <a:solidFill>
                  <a:schemeClr val="tx1"/>
                </a:solidFill>
                <a:effectLst/>
                <a:latin typeface="Arial" pitchFamily="34" charset="0"/>
                <a:ea typeface="Arial" pitchFamily="34" charset="0"/>
                <a:cs typeface="Arial" pitchFamily="34" charset="0"/>
              </a:rPr>
              <a:t> et al, 2012</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EA7964-43B3-2473-88EC-21C59AD20A50}"/>
              </a:ext>
            </a:extLst>
          </p:cNvPr>
          <p:cNvSpPr>
            <a:spLocks noGrp="1"/>
          </p:cNvSpPr>
          <p:nvPr>
            <p:ph type="title"/>
          </p:nvPr>
        </p:nvSpPr>
        <p:spPr>
          <a:xfrm>
            <a:off x="457200" y="274638"/>
            <a:ext cx="8229600" cy="1143000"/>
          </a:xfrm>
        </p:spPr>
        <p:txBody>
          <a:bodyPr anchor="ctr">
            <a:normAutofit/>
          </a:bodyPr>
          <a:lstStyle/>
          <a:p>
            <a:r>
              <a:rPr lang="da-DK" dirty="0"/>
              <a:t>Udførelse af BFR</a:t>
            </a:r>
          </a:p>
        </p:txBody>
      </p:sp>
      <p:pic>
        <p:nvPicPr>
          <p:cNvPr id="4" name="Pladsholder til indhold 3">
            <a:extLst>
              <a:ext uri="{FF2B5EF4-FFF2-40B4-BE49-F238E27FC236}">
                <a16:creationId xmlns:a16="http://schemas.microsoft.com/office/drawing/2014/main" id="{D3A4C8ED-C7B5-EA5F-C3B1-9D8CCBBE7B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971600" y="1109307"/>
            <a:ext cx="7272808" cy="5562827"/>
          </a:xfrm>
          <a:prstGeom prst="rect">
            <a:avLst/>
          </a:prstGeom>
          <a:noFill/>
          <a:ln>
            <a:noFill/>
          </a:ln>
        </p:spPr>
      </p:pic>
    </p:spTree>
    <p:extLst>
      <p:ext uri="{BB962C8B-B14F-4D97-AF65-F5344CB8AC3E}">
        <p14:creationId xmlns:p14="http://schemas.microsoft.com/office/powerpoint/2010/main" val="37554394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8A4A9FB-2031-78B4-FB22-F921360DA9E6}"/>
              </a:ext>
            </a:extLst>
          </p:cNvPr>
          <p:cNvSpPr>
            <a:spLocks noGrp="1"/>
          </p:cNvSpPr>
          <p:nvPr>
            <p:ph type="title"/>
          </p:nvPr>
        </p:nvSpPr>
        <p:spPr>
          <a:xfrm>
            <a:off x="457200" y="274638"/>
            <a:ext cx="8229600" cy="1143000"/>
          </a:xfrm>
        </p:spPr>
        <p:txBody>
          <a:bodyPr/>
          <a:lstStyle/>
          <a:p>
            <a:r>
              <a:rPr lang="da-DK" dirty="0"/>
              <a:t>Udførelse af BFR</a:t>
            </a:r>
            <a:endParaRPr lang="en-US" dirty="0"/>
          </a:p>
        </p:txBody>
      </p:sp>
      <p:pic>
        <p:nvPicPr>
          <p:cNvPr id="4" name="Pladsholder til indhold 3">
            <a:extLst>
              <a:ext uri="{FF2B5EF4-FFF2-40B4-BE49-F238E27FC236}">
                <a16:creationId xmlns:a16="http://schemas.microsoft.com/office/drawing/2014/main" id="{DDF51D55-0F49-9F13-6C35-F331743E9B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398832" y="1417638"/>
            <a:ext cx="8287968" cy="4648673"/>
          </a:xfrm>
          <a:prstGeom prst="rect">
            <a:avLst/>
          </a:prstGeom>
          <a:noFill/>
          <a:ln>
            <a:noFill/>
          </a:ln>
        </p:spPr>
      </p:pic>
    </p:spTree>
    <p:extLst>
      <p:ext uri="{BB962C8B-B14F-4D97-AF65-F5344CB8AC3E}">
        <p14:creationId xmlns:p14="http://schemas.microsoft.com/office/powerpoint/2010/main" val="36654165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BBE27C2-AC53-F543-1CBC-E796C7CBCF75}"/>
              </a:ext>
            </a:extLst>
          </p:cNvPr>
          <p:cNvSpPr>
            <a:spLocks noGrp="1"/>
          </p:cNvSpPr>
          <p:nvPr>
            <p:ph type="title"/>
          </p:nvPr>
        </p:nvSpPr>
        <p:spPr>
          <a:xfrm>
            <a:off x="457200" y="274638"/>
            <a:ext cx="8229600" cy="1143000"/>
          </a:xfrm>
        </p:spPr>
        <p:txBody>
          <a:bodyPr anchor="ctr">
            <a:normAutofit/>
          </a:bodyPr>
          <a:lstStyle/>
          <a:p>
            <a:pPr>
              <a:lnSpc>
                <a:spcPct val="90000"/>
              </a:lnSpc>
            </a:pPr>
            <a:r>
              <a:rPr lang="en-US" sz="3700" dirty="0" err="1"/>
              <a:t>Risikofaktorer</a:t>
            </a:r>
            <a:r>
              <a:rPr lang="en-US" sz="3700" dirty="0"/>
              <a:t> </a:t>
            </a:r>
            <a:r>
              <a:rPr lang="en-US" sz="3700" dirty="0" err="1"/>
              <a:t>og</a:t>
            </a:r>
            <a:r>
              <a:rPr lang="en-US" sz="3700" dirty="0"/>
              <a:t> </a:t>
            </a:r>
            <a:r>
              <a:rPr lang="en-US" sz="3700" dirty="0" err="1"/>
              <a:t>potentielle</a:t>
            </a:r>
            <a:r>
              <a:rPr lang="en-US" sz="3700" dirty="0"/>
              <a:t> </a:t>
            </a:r>
            <a:r>
              <a:rPr lang="en-US" sz="3700" dirty="0" err="1"/>
              <a:t>bivirkninger</a:t>
            </a:r>
            <a:endParaRPr lang="en-US" sz="3700" dirty="0"/>
          </a:p>
        </p:txBody>
      </p:sp>
      <p:pic>
        <p:nvPicPr>
          <p:cNvPr id="2" name="Billede 1">
            <a:extLst>
              <a:ext uri="{FF2B5EF4-FFF2-40B4-BE49-F238E27FC236}">
                <a16:creationId xmlns:a16="http://schemas.microsoft.com/office/drawing/2014/main" id="{22D01DED-8A51-7FA0-BF85-D599E2F77F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57200" y="1417639"/>
            <a:ext cx="8229600" cy="4354642"/>
          </a:xfrm>
          <a:prstGeom prst="rect">
            <a:avLst/>
          </a:prstGeom>
          <a:noFill/>
          <a:ln>
            <a:noFill/>
          </a:ln>
        </p:spPr>
      </p:pic>
    </p:spTree>
    <p:extLst>
      <p:ext uri="{BB962C8B-B14F-4D97-AF65-F5344CB8AC3E}">
        <p14:creationId xmlns:p14="http://schemas.microsoft.com/office/powerpoint/2010/main" val="31751889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FFE05C-68A5-F70D-8203-203C980597EA}"/>
              </a:ext>
            </a:extLst>
          </p:cNvPr>
          <p:cNvSpPr>
            <a:spLocks noGrp="1"/>
          </p:cNvSpPr>
          <p:nvPr>
            <p:ph type="title"/>
          </p:nvPr>
        </p:nvSpPr>
        <p:spPr>
          <a:xfrm>
            <a:off x="457200" y="274638"/>
            <a:ext cx="8229600" cy="1143000"/>
          </a:xfrm>
        </p:spPr>
        <p:txBody>
          <a:bodyPr/>
          <a:lstStyle/>
          <a:p>
            <a:r>
              <a:rPr lang="en-US" dirty="0" err="1"/>
              <a:t>Hvordan</a:t>
            </a:r>
            <a:r>
              <a:rPr lang="en-US" dirty="0"/>
              <a:t> ?</a:t>
            </a:r>
          </a:p>
        </p:txBody>
      </p:sp>
      <p:sp>
        <p:nvSpPr>
          <p:cNvPr id="8" name="Content Placeholder 2">
            <a:extLst>
              <a:ext uri="{FF2B5EF4-FFF2-40B4-BE49-F238E27FC236}">
                <a16:creationId xmlns:a16="http://schemas.microsoft.com/office/drawing/2014/main" id="{7473E3C7-453E-5DF4-86B0-59450953CEE1}"/>
              </a:ext>
            </a:extLst>
          </p:cNvPr>
          <p:cNvSpPr>
            <a:spLocks noGrp="1"/>
          </p:cNvSpPr>
          <p:nvPr>
            <p:ph idx="1"/>
          </p:nvPr>
        </p:nvSpPr>
        <p:spPr>
          <a:xfrm>
            <a:off x="457200" y="1600200"/>
            <a:ext cx="8229600" cy="4525963"/>
          </a:xfrm>
        </p:spPr>
        <p:txBody>
          <a:bodyPr>
            <a:normAutofit fontScale="92500" lnSpcReduction="20000"/>
          </a:bodyPr>
          <a:lstStyle/>
          <a:p>
            <a:r>
              <a:rPr lang="en-US" dirty="0">
                <a:hlinkClick r:id="rId2"/>
              </a:rPr>
              <a:t>https://kaatsufitness.dk/en/kaatsu-fitness-hom/</a:t>
            </a:r>
            <a:endParaRPr lang="en-US" dirty="0"/>
          </a:p>
          <a:p>
            <a:r>
              <a:rPr lang="en-US" dirty="0">
                <a:hlinkClick r:id="rId3"/>
              </a:rPr>
              <a:t>https://www.occlude.dk/?gclid=CjwKCAiA5pq-BhBuEiwAvkzVZZbsHMpg5jJszRr0fDOo2oWhy9SdhODQTyaqsRZGEB36_PN4nUhADRoCJ1MQAvD_BwE</a:t>
            </a:r>
            <a:endParaRPr lang="en-US" dirty="0"/>
          </a:p>
          <a:p>
            <a:r>
              <a:rPr lang="en-US" dirty="0"/>
              <a:t>https://www.24hshop.dk/traeningsprodukter/hjaelpemidler/stottebind/knee-wraps-1-8-m?gad_source</a:t>
            </a:r>
            <a:r>
              <a:rPr lang="en-US" dirty="0">
                <a:hlinkClick r:id="rId4"/>
              </a:rPr>
              <a:t>=</a:t>
            </a:r>
            <a:r>
              <a:rPr lang="en-US" dirty="0"/>
              <a:t>1&amp;gclid=CjwKCAiA5pq-BhBuEiwAvkzVZe_Yi40nbYpXG9yvlMAOwzMX2BXVT74y0WAvmx9ApkB06p-cQztOrhoChg8QAvD_BwE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boks 1"/>
          <p:cNvSpPr txBox="1"/>
          <p:nvPr/>
        </p:nvSpPr>
        <p:spPr>
          <a:xfrm>
            <a:off x="457200" y="274638"/>
            <a:ext cx="8229600" cy="1143000"/>
          </a:xfrm>
          <a:prstGeom prst="rect">
            <a:avLst/>
          </a:prstGeom>
        </p:spPr>
        <p:txBody>
          <a:bodyPr vert="horz" lIns="91440" tIns="45720" rIns="91440" bIns="45720" rtlCol="0" anchor="ctr">
            <a:normAutofit/>
          </a:bodyPr>
          <a:lstStyle/>
          <a:p>
            <a:pPr algn="ctr">
              <a:spcBef>
                <a:spcPct val="0"/>
              </a:spcBef>
              <a:spcAft>
                <a:spcPts val="600"/>
              </a:spcAft>
            </a:pPr>
            <a:r>
              <a:rPr lang="da-DK" sz="4400" kern="1200">
                <a:latin typeface="+mj-lt"/>
                <a:ea typeface="+mj-ea"/>
                <a:cs typeface="+mj-cs"/>
              </a:rPr>
              <a:t>TAK</a:t>
            </a:r>
          </a:p>
        </p:txBody>
      </p:sp>
      <p:sp>
        <p:nvSpPr>
          <p:cNvPr id="7" name="Subtitle 2">
            <a:extLst>
              <a:ext uri="{FF2B5EF4-FFF2-40B4-BE49-F238E27FC236}">
                <a16:creationId xmlns:a16="http://schemas.microsoft.com/office/drawing/2014/main" id="{107AEE25-AAE9-0B56-2F63-0C99624ACFF5}"/>
              </a:ext>
            </a:extLst>
          </p:cNvPr>
          <p:cNvSpPr>
            <a:spLocks noGrp="1"/>
          </p:cNvSpPr>
          <p:nvPr>
            <p:ph sz="half" idx="1"/>
          </p:nvPr>
        </p:nvSpPr>
        <p:spPr>
          <a:xfrm>
            <a:off x="457200" y="1600200"/>
            <a:ext cx="4038600" cy="4525963"/>
          </a:xfrm>
        </p:spPr>
        <p:txBody>
          <a:bodyPr vert="horz" lIns="91440" tIns="45720" rIns="91440" bIns="45720" rtlCol="0">
            <a:normAutofit/>
          </a:bodyPr>
          <a:lstStyle/>
          <a:p>
            <a:pPr marL="0" indent="0" algn="ctr">
              <a:buNone/>
            </a:pPr>
            <a:endParaRPr lang="da-DK" sz="7200" dirty="0">
              <a:latin typeface="+mj-lt"/>
            </a:endParaRPr>
          </a:p>
          <a:p>
            <a:pPr marL="0" indent="0" algn="ctr">
              <a:buNone/>
            </a:pPr>
            <a:r>
              <a:rPr lang="da-DK" sz="9600" dirty="0">
                <a:latin typeface="+mj-lt"/>
              </a:rPr>
              <a:t>?</a:t>
            </a:r>
          </a:p>
        </p:txBody>
      </p:sp>
      <p:pic>
        <p:nvPicPr>
          <p:cNvPr id="3" name="Pladsholder til indhold 2">
            <a:extLst>
              <a:ext uri="{FF2B5EF4-FFF2-40B4-BE49-F238E27FC236}">
                <a16:creationId xmlns:a16="http://schemas.microsoft.com/office/drawing/2014/main" id="{C66CB2A4-7426-736A-5B1A-7FA4833CB583}"/>
              </a:ext>
            </a:extLst>
          </p:cNvPr>
          <p:cNvPicPr>
            <a:picLocks noGrp="1" noChangeAspect="1"/>
          </p:cNvPicPr>
          <p:nvPr>
            <p:ph sz="half" idx="2"/>
          </p:nvPr>
        </p:nvPicPr>
        <p:blipFill>
          <a:blip r:embed="rId2"/>
          <a:stretch>
            <a:fillRect/>
          </a:stretch>
        </p:blipFill>
        <p:spPr>
          <a:xfrm>
            <a:off x="5152363" y="1600200"/>
            <a:ext cx="3030273" cy="4525963"/>
          </a:xfrm>
          <a:prstGeom prst="rect">
            <a:avLst/>
          </a:prstGeom>
        </p:spPr>
      </p:pic>
    </p:spTree>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1488</TotalTime>
  <Words>1549</Words>
  <Application>Microsoft Office PowerPoint</Application>
  <PresentationFormat>Skærmshow (4:3)</PresentationFormat>
  <Paragraphs>200</Paragraphs>
  <Slides>42</Slides>
  <Notes>9</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42</vt:i4>
      </vt:variant>
    </vt:vector>
  </HeadingPairs>
  <TitlesOfParts>
    <vt:vector size="46" baseType="lpstr">
      <vt:lpstr>Arial</vt:lpstr>
      <vt:lpstr>Calibri</vt:lpstr>
      <vt:lpstr>Calibri Light</vt:lpstr>
      <vt:lpstr>Kontortema</vt:lpstr>
      <vt:lpstr>PowerPoint-præsentation</vt:lpstr>
      <vt:lpstr>Ingen disclosure</vt:lpstr>
      <vt:lpstr>PowerPoint-præsentation</vt:lpstr>
      <vt:lpstr>PowerPoint-præsentation</vt:lpstr>
      <vt:lpstr>Kaatsu</vt:lpstr>
      <vt:lpstr>muskler</vt:lpstr>
      <vt:lpstr>træning</vt:lpstr>
      <vt:lpstr>Styrketræning</vt:lpstr>
      <vt:lpstr>Nogle definitioner</vt:lpstr>
      <vt:lpstr>PowerPoint-præsentation</vt:lpstr>
      <vt:lpstr>Flere definitioner</vt:lpstr>
      <vt:lpstr>muskelfibertype</vt:lpstr>
      <vt:lpstr>PowerPoint-præsentation</vt:lpstr>
      <vt:lpstr>Muskelfibre</vt:lpstr>
      <vt:lpstr>Under BFR udtrættes type 1 hurtigere og type 2 rekrutteres og aktiveres derfor tidligere end normalt. </vt:lpstr>
      <vt:lpstr>PowerPoint-præsentation</vt:lpstr>
      <vt:lpstr>PowerPoint-præsentation</vt:lpstr>
      <vt:lpstr>BFR kontra alm. styrketræning</vt:lpstr>
      <vt:lpstr>BFR kontra alm. styrketræning</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gevinster</vt:lpstr>
      <vt:lpstr>PowerPoint-præsentation</vt:lpstr>
      <vt:lpstr>Måder at bruge BFR på</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Udførelse af BFR</vt:lpstr>
      <vt:lpstr>Udførelse af BFR</vt:lpstr>
      <vt:lpstr>Risikofaktorer og potentielle bivirkninger</vt:lpstr>
      <vt:lpstr>Hvordan ?</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Dias nummer 1</dc:title>
  <dc:creator>jørgen</dc:creator>
  <cp:lastModifiedBy>JJ JJ</cp:lastModifiedBy>
  <cp:revision>20</cp:revision>
  <dcterms:created xsi:type="dcterms:W3CDTF">2017-02-19T11:18:48Z</dcterms:created>
  <dcterms:modified xsi:type="dcterms:W3CDTF">2025-03-05T15:33:34Z</dcterms:modified>
</cp:coreProperties>
</file>