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2" r:id="rId3"/>
    <p:sldId id="274" r:id="rId4"/>
    <p:sldId id="257" r:id="rId5"/>
    <p:sldId id="258" r:id="rId6"/>
    <p:sldId id="259" r:id="rId7"/>
    <p:sldId id="260" r:id="rId8"/>
    <p:sldId id="261" r:id="rId9"/>
    <p:sldId id="262" r:id="rId10"/>
    <p:sldId id="263" r:id="rId11"/>
    <p:sldId id="264" r:id="rId12"/>
    <p:sldId id="265" r:id="rId13"/>
    <p:sldId id="266" r:id="rId14"/>
    <p:sldId id="268" r:id="rId15"/>
    <p:sldId id="269" r:id="rId16"/>
    <p:sldId id="270" r:id="rId17"/>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C519FA-2EE5-4807-9FEB-EBBEDC792E19}" v="8" dt="2025-04-21T13:03:54.4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30"/>
  </p:normalViewPr>
  <p:slideViewPr>
    <p:cSldViewPr>
      <p:cViewPr varScale="1">
        <p:scale>
          <a:sx n="78" d="100"/>
          <a:sy n="78" d="100"/>
        </p:scale>
        <p:origin x="1594"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ED39F0-AE74-45A1-AF1C-0CBDA6B3538E}" type="datetimeFigureOut">
              <a:rPr lang="da-DK" smtClean="0"/>
              <a:t>23-04-2025</a:t>
            </a:fld>
            <a:endParaRPr lang="da-DK"/>
          </a:p>
        </p:txBody>
      </p:sp>
      <p:sp>
        <p:nvSpPr>
          <p:cNvPr id="4" name="Pladsholder til slidebille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BC91AA-966C-4E7B-959D-FF27279E02D5}" type="slidenum">
              <a:rPr lang="da-DK" smtClean="0"/>
              <a:t>‹nr.›</a:t>
            </a:fld>
            <a:endParaRPr lang="da-DK"/>
          </a:p>
        </p:txBody>
      </p:sp>
    </p:spTree>
    <p:extLst>
      <p:ext uri="{BB962C8B-B14F-4D97-AF65-F5344CB8AC3E}">
        <p14:creationId xmlns:p14="http://schemas.microsoft.com/office/powerpoint/2010/main" val="28056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t>I medfør af § 112, stk. 5, og § 113, stk. 6, i lov om social service, jf. lovbekendtgørelse nr. 1284 af 17. november 2015, fastsættes:</a:t>
            </a:r>
            <a:endParaRPr lang="da-DK" dirty="0"/>
          </a:p>
        </p:txBody>
      </p:sp>
      <p:sp>
        <p:nvSpPr>
          <p:cNvPr id="4" name="Pladsholder til slidenummer 3"/>
          <p:cNvSpPr>
            <a:spLocks noGrp="1"/>
          </p:cNvSpPr>
          <p:nvPr>
            <p:ph type="sldNum" sz="quarter" idx="5"/>
          </p:nvPr>
        </p:nvSpPr>
        <p:spPr/>
        <p:txBody>
          <a:bodyPr/>
          <a:lstStyle/>
          <a:p>
            <a:fld id="{92BC91AA-966C-4E7B-959D-FF27279E02D5}" type="slidenum">
              <a:rPr lang="da-DK" smtClean="0"/>
              <a:t>12</a:t>
            </a:fld>
            <a:endParaRPr lang="da-DK"/>
          </a:p>
        </p:txBody>
      </p:sp>
    </p:spTree>
    <p:extLst>
      <p:ext uri="{BB962C8B-B14F-4D97-AF65-F5344CB8AC3E}">
        <p14:creationId xmlns:p14="http://schemas.microsoft.com/office/powerpoint/2010/main" val="757698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p>
        </p:txBody>
      </p:sp>
      <p:sp>
        <p:nvSpPr>
          <p:cNvPr id="4" name="Pladsholder til dato 3"/>
          <p:cNvSpPr>
            <a:spLocks noGrp="1"/>
          </p:cNvSpPr>
          <p:nvPr>
            <p:ph type="dt" sz="half" idx="10"/>
          </p:nvPr>
        </p:nvSpPr>
        <p:spPr/>
        <p:txBody>
          <a:bodyPr/>
          <a:lstStyle/>
          <a:p>
            <a:fld id="{C8D9FCAD-7D29-45A5-B996-8F0AEC32E28E}" type="datetimeFigureOut">
              <a:rPr lang="da-DK" smtClean="0"/>
              <a:t>23-04-2025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B691A867-EADF-48A2-918C-456D9E8BBF03}" type="slidenum">
              <a:rPr lang="da-DK" smtClean="0"/>
              <a:t>‹nr.›</a:t>
            </a:fld>
            <a:endParaRPr lang="da-DK"/>
          </a:p>
        </p:txBody>
      </p:sp>
    </p:spTree>
    <p:extLst>
      <p:ext uri="{BB962C8B-B14F-4D97-AF65-F5344CB8AC3E}">
        <p14:creationId xmlns:p14="http://schemas.microsoft.com/office/powerpoint/2010/main" val="10920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C8D9FCAD-7D29-45A5-B996-8F0AEC32E28E}" type="datetimeFigureOut">
              <a:rPr lang="da-DK" smtClean="0"/>
              <a:t>23-04-2025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B691A867-EADF-48A2-918C-456D9E8BBF03}" type="slidenum">
              <a:rPr lang="da-DK" smtClean="0"/>
              <a:t>‹nr.›</a:t>
            </a:fld>
            <a:endParaRPr lang="da-DK"/>
          </a:p>
        </p:txBody>
      </p:sp>
    </p:spTree>
    <p:extLst>
      <p:ext uri="{BB962C8B-B14F-4D97-AF65-F5344CB8AC3E}">
        <p14:creationId xmlns:p14="http://schemas.microsoft.com/office/powerpoint/2010/main" val="1339835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C8D9FCAD-7D29-45A5-B996-8F0AEC32E28E}" type="datetimeFigureOut">
              <a:rPr lang="da-DK" smtClean="0"/>
              <a:t>23-04-2025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B691A867-EADF-48A2-918C-456D9E8BBF03}" type="slidenum">
              <a:rPr lang="da-DK" smtClean="0"/>
              <a:t>‹nr.›</a:t>
            </a:fld>
            <a:endParaRPr lang="da-DK"/>
          </a:p>
        </p:txBody>
      </p:sp>
    </p:spTree>
    <p:extLst>
      <p:ext uri="{BB962C8B-B14F-4D97-AF65-F5344CB8AC3E}">
        <p14:creationId xmlns:p14="http://schemas.microsoft.com/office/powerpoint/2010/main" val="1922707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C8D9FCAD-7D29-45A5-B996-8F0AEC32E28E}" type="datetimeFigureOut">
              <a:rPr lang="da-DK" smtClean="0"/>
              <a:t>23-04-2025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B691A867-EADF-48A2-918C-456D9E8BBF03}" type="slidenum">
              <a:rPr lang="da-DK" smtClean="0"/>
              <a:t>‹nr.›</a:t>
            </a:fld>
            <a:endParaRPr lang="da-DK"/>
          </a:p>
        </p:txBody>
      </p:sp>
    </p:spTree>
    <p:extLst>
      <p:ext uri="{BB962C8B-B14F-4D97-AF65-F5344CB8AC3E}">
        <p14:creationId xmlns:p14="http://schemas.microsoft.com/office/powerpoint/2010/main" val="1453760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C8D9FCAD-7D29-45A5-B996-8F0AEC32E28E}" type="datetimeFigureOut">
              <a:rPr lang="da-DK" smtClean="0"/>
              <a:t>23-04-2025</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B691A867-EADF-48A2-918C-456D9E8BBF03}" type="slidenum">
              <a:rPr lang="da-DK" smtClean="0"/>
              <a:t>‹nr.›</a:t>
            </a:fld>
            <a:endParaRPr lang="da-DK"/>
          </a:p>
        </p:txBody>
      </p:sp>
    </p:spTree>
    <p:extLst>
      <p:ext uri="{BB962C8B-B14F-4D97-AF65-F5344CB8AC3E}">
        <p14:creationId xmlns:p14="http://schemas.microsoft.com/office/powerpoint/2010/main" val="1798013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C8D9FCAD-7D29-45A5-B996-8F0AEC32E28E}" type="datetimeFigureOut">
              <a:rPr lang="da-DK" smtClean="0"/>
              <a:t>23-04-2025</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B691A867-EADF-48A2-918C-456D9E8BBF03}" type="slidenum">
              <a:rPr lang="da-DK" smtClean="0"/>
              <a:t>‹nr.›</a:t>
            </a:fld>
            <a:endParaRPr lang="da-DK"/>
          </a:p>
        </p:txBody>
      </p:sp>
    </p:spTree>
    <p:extLst>
      <p:ext uri="{BB962C8B-B14F-4D97-AF65-F5344CB8AC3E}">
        <p14:creationId xmlns:p14="http://schemas.microsoft.com/office/powerpoint/2010/main" val="3018108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C8D9FCAD-7D29-45A5-B996-8F0AEC32E28E}" type="datetimeFigureOut">
              <a:rPr lang="da-DK" smtClean="0"/>
              <a:t>23-04-2025</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B691A867-EADF-48A2-918C-456D9E8BBF03}" type="slidenum">
              <a:rPr lang="da-DK" smtClean="0"/>
              <a:t>‹nr.›</a:t>
            </a:fld>
            <a:endParaRPr lang="da-DK"/>
          </a:p>
        </p:txBody>
      </p:sp>
    </p:spTree>
    <p:extLst>
      <p:ext uri="{BB962C8B-B14F-4D97-AF65-F5344CB8AC3E}">
        <p14:creationId xmlns:p14="http://schemas.microsoft.com/office/powerpoint/2010/main" val="424223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C8D9FCAD-7D29-45A5-B996-8F0AEC32E28E}" type="datetimeFigureOut">
              <a:rPr lang="da-DK" smtClean="0"/>
              <a:t>23-04-2025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B691A867-EADF-48A2-918C-456D9E8BBF03}" type="slidenum">
              <a:rPr lang="da-DK" smtClean="0"/>
              <a:t>‹nr.›</a:t>
            </a:fld>
            <a:endParaRPr lang="da-DK"/>
          </a:p>
        </p:txBody>
      </p:sp>
    </p:spTree>
    <p:extLst>
      <p:ext uri="{BB962C8B-B14F-4D97-AF65-F5344CB8AC3E}">
        <p14:creationId xmlns:p14="http://schemas.microsoft.com/office/powerpoint/2010/main" val="520464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C8D9FCAD-7D29-45A5-B996-8F0AEC32E28E}" type="datetimeFigureOut">
              <a:rPr lang="da-DK" smtClean="0"/>
              <a:t>23-04-2025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B691A867-EADF-48A2-918C-456D9E8BBF03}" type="slidenum">
              <a:rPr lang="da-DK" smtClean="0"/>
              <a:t>‹nr.›</a:t>
            </a:fld>
            <a:endParaRPr lang="da-DK"/>
          </a:p>
        </p:txBody>
      </p:sp>
    </p:spTree>
    <p:extLst>
      <p:ext uri="{BB962C8B-B14F-4D97-AF65-F5344CB8AC3E}">
        <p14:creationId xmlns:p14="http://schemas.microsoft.com/office/powerpoint/2010/main" val="1056091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C8D9FCAD-7D29-45A5-B996-8F0AEC32E28E}" type="datetimeFigureOut">
              <a:rPr lang="da-DK" smtClean="0"/>
              <a:t>23-04-2025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B691A867-EADF-48A2-918C-456D9E8BBF03}" type="slidenum">
              <a:rPr lang="da-DK" smtClean="0"/>
              <a:t>‹nr.›</a:t>
            </a:fld>
            <a:endParaRPr lang="da-DK"/>
          </a:p>
        </p:txBody>
      </p:sp>
    </p:spTree>
    <p:extLst>
      <p:ext uri="{BB962C8B-B14F-4D97-AF65-F5344CB8AC3E}">
        <p14:creationId xmlns:p14="http://schemas.microsoft.com/office/powerpoint/2010/main" val="3440992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C8D9FCAD-7D29-45A5-B996-8F0AEC32E28E}" type="datetimeFigureOut">
              <a:rPr lang="da-DK" smtClean="0"/>
              <a:t>23-04-2025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B691A867-EADF-48A2-918C-456D9E8BBF03}" type="slidenum">
              <a:rPr lang="da-DK" smtClean="0"/>
              <a:t>‹nr.›</a:t>
            </a:fld>
            <a:endParaRPr lang="da-DK"/>
          </a:p>
        </p:txBody>
      </p:sp>
    </p:spTree>
    <p:extLst>
      <p:ext uri="{BB962C8B-B14F-4D97-AF65-F5344CB8AC3E}">
        <p14:creationId xmlns:p14="http://schemas.microsoft.com/office/powerpoint/2010/main" val="1955749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Billede 6"/>
          <p:cNvPicPr>
            <a:picLocks noChangeAspect="1"/>
          </p:cNvPicPr>
          <p:nvPr userDrawn="1"/>
        </p:nvPicPr>
        <p:blipFill rotWithShape="1">
          <a:blip r:embed="rId13" cstate="print">
            <a:extLst>
              <a:ext uri="{28A0092B-C50C-407E-A947-70E740481C1C}">
                <a14:useLocalDpi xmlns:a14="http://schemas.microsoft.com/office/drawing/2010/main" val="0"/>
              </a:ext>
            </a:extLst>
          </a:blip>
          <a:srcRect t="33115"/>
          <a:stretch/>
        </p:blipFill>
        <p:spPr>
          <a:xfrm>
            <a:off x="0" y="274638"/>
            <a:ext cx="2209675" cy="2091474"/>
          </a:xfrm>
          <a:prstGeom prst="rect">
            <a:avLst/>
          </a:prstGeom>
        </p:spPr>
      </p:pic>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D9FCAD-7D29-45A5-B996-8F0AEC32E28E}" type="datetimeFigureOut">
              <a:rPr lang="da-DK" smtClean="0"/>
              <a:t>23-04-2025</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91A867-EADF-48A2-918C-456D9E8BBF03}" type="slidenum">
              <a:rPr lang="da-DK" smtClean="0"/>
              <a:t>‹nr.›</a:t>
            </a:fld>
            <a:endParaRPr lang="da-DK"/>
          </a:p>
        </p:txBody>
      </p:sp>
      <p:pic>
        <p:nvPicPr>
          <p:cNvPr id="8" name="Billed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938977" y="-98565"/>
            <a:ext cx="1495645" cy="1253108"/>
          </a:xfrm>
          <a:prstGeom prst="rect">
            <a:avLst/>
          </a:prstGeom>
        </p:spPr>
      </p:pic>
    </p:spTree>
    <p:extLst>
      <p:ext uri="{BB962C8B-B14F-4D97-AF65-F5344CB8AC3E}">
        <p14:creationId xmlns:p14="http://schemas.microsoft.com/office/powerpoint/2010/main" val="190365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692697"/>
            <a:ext cx="7772400" cy="3193503"/>
          </a:xfrm>
        </p:spPr>
        <p:txBody>
          <a:bodyPr>
            <a:normAutofit fontScale="90000"/>
          </a:bodyPr>
          <a:lstStyle/>
          <a:p>
            <a:r>
              <a:rPr lang="da-DK" sz="5400" dirty="0">
                <a:solidFill>
                  <a:schemeClr val="accent1">
                    <a:lumMod val="50000"/>
                  </a:schemeClr>
                </a:solidFill>
                <a:latin typeface="Palatino Linotype" panose="02040502050505030304" pitchFamily="18" charset="0"/>
              </a:rPr>
              <a:t>Velkommen </a:t>
            </a:r>
            <a:br>
              <a:rPr lang="da-DK" sz="5400" dirty="0">
                <a:solidFill>
                  <a:schemeClr val="accent1">
                    <a:lumMod val="50000"/>
                  </a:schemeClr>
                </a:solidFill>
                <a:latin typeface="Palatino Linotype" panose="02040502050505030304" pitchFamily="18" charset="0"/>
              </a:rPr>
            </a:br>
            <a:br>
              <a:rPr lang="da-DK" sz="5400" dirty="0">
                <a:solidFill>
                  <a:schemeClr val="accent1">
                    <a:lumMod val="50000"/>
                  </a:schemeClr>
                </a:solidFill>
                <a:latin typeface="Palatino Linotype" panose="02040502050505030304" pitchFamily="18" charset="0"/>
              </a:rPr>
            </a:br>
            <a:r>
              <a:rPr lang="da-DK" sz="5400" dirty="0" err="1">
                <a:solidFill>
                  <a:schemeClr val="accent1">
                    <a:lumMod val="50000"/>
                  </a:schemeClr>
                </a:solidFill>
                <a:latin typeface="Palatino Linotype" panose="02040502050505030304" pitchFamily="18" charset="0"/>
              </a:rPr>
              <a:t>BalanceWear</a:t>
            </a:r>
            <a:r>
              <a:rPr lang="da-DK" sz="5400" dirty="0">
                <a:solidFill>
                  <a:schemeClr val="accent1">
                    <a:lumMod val="50000"/>
                  </a:schemeClr>
                </a:solidFill>
                <a:latin typeface="Palatino Linotype" panose="02040502050505030304" pitchFamily="18" charset="0"/>
              </a:rPr>
              <a:t>®</a:t>
            </a:r>
            <a:br>
              <a:rPr lang="da-DK" sz="5400" dirty="0">
                <a:solidFill>
                  <a:schemeClr val="accent1">
                    <a:lumMod val="50000"/>
                  </a:schemeClr>
                </a:solidFill>
                <a:latin typeface="Palatino Linotype" panose="02040502050505030304" pitchFamily="18" charset="0"/>
              </a:rPr>
            </a:br>
            <a:r>
              <a:rPr lang="da-DK" sz="3600" dirty="0">
                <a:solidFill>
                  <a:schemeClr val="accent1">
                    <a:lumMod val="50000"/>
                  </a:schemeClr>
                </a:solidFill>
                <a:latin typeface="Palatino Linotype" panose="02040502050505030304" pitchFamily="18" charset="0"/>
              </a:rPr>
              <a:t>v. Line Andersen </a:t>
            </a:r>
            <a:br>
              <a:rPr lang="da-DK" sz="5400" dirty="0">
                <a:solidFill>
                  <a:schemeClr val="accent1">
                    <a:lumMod val="50000"/>
                  </a:schemeClr>
                </a:solidFill>
                <a:latin typeface="Palatino Linotype" panose="02040502050505030304" pitchFamily="18" charset="0"/>
              </a:rPr>
            </a:br>
            <a:endParaRPr lang="da-DK" sz="4000" dirty="0">
              <a:solidFill>
                <a:schemeClr val="accent1">
                  <a:lumMod val="50000"/>
                </a:schemeClr>
              </a:solidFill>
              <a:latin typeface="Palatino Linotype" panose="02040502050505030304" pitchFamily="18" charset="0"/>
            </a:endParaRPr>
          </a:p>
        </p:txBody>
      </p:sp>
      <p:sp>
        <p:nvSpPr>
          <p:cNvPr id="4" name="Rectangle 1">
            <a:extLst>
              <a:ext uri="{FF2B5EF4-FFF2-40B4-BE49-F238E27FC236}">
                <a16:creationId xmlns:a16="http://schemas.microsoft.com/office/drawing/2014/main" id="{1C3B7C35-92B0-B7D3-D037-24D213AC82B0}"/>
              </a:ext>
            </a:extLst>
          </p:cNvPr>
          <p:cNvSpPr>
            <a:spLocks noChangeArrowheads="1"/>
          </p:cNvSpPr>
          <p:nvPr/>
        </p:nvSpPr>
        <p:spPr bwMode="auto">
          <a:xfrm>
            <a:off x="0" y="-184666"/>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0" i="0" u="none" strike="noStrike" cap="none" normalizeH="0" baseline="0" dirty="0">
                <a:ln>
                  <a:noFill/>
                </a:ln>
                <a:solidFill>
                  <a:schemeClr val="tx1"/>
                </a:solidFill>
                <a:effectLst/>
                <a:latin typeface="Arial" panose="020B0604020202020204" pitchFamily="34" charset="0"/>
              </a:rPr>
              <a:t>.</a:t>
            </a:r>
          </a:p>
        </p:txBody>
      </p:sp>
      <p:sp>
        <p:nvSpPr>
          <p:cNvPr id="5" name="Rectangle 2">
            <a:extLst>
              <a:ext uri="{FF2B5EF4-FFF2-40B4-BE49-F238E27FC236}">
                <a16:creationId xmlns:a16="http://schemas.microsoft.com/office/drawing/2014/main" id="{95C28150-B581-98CC-7C67-15D7C37C4B10}"/>
              </a:ext>
            </a:extLst>
          </p:cNvPr>
          <p:cNvSpPr>
            <a:spLocks noChangeArrowheads="1"/>
          </p:cNvSpPr>
          <p:nvPr/>
        </p:nvSpPr>
        <p:spPr bwMode="auto">
          <a:xfrm>
            <a:off x="152400" y="76200"/>
            <a:ext cx="117923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8" name="Rectangle 3">
            <a:extLst>
              <a:ext uri="{FF2B5EF4-FFF2-40B4-BE49-F238E27FC236}">
                <a16:creationId xmlns:a16="http://schemas.microsoft.com/office/drawing/2014/main" id="{76EAEED9-12C1-79AA-56FE-D7EC1D4A4773}"/>
              </a:ext>
            </a:extLst>
          </p:cNvPr>
          <p:cNvSpPr>
            <a:spLocks noChangeArrowheads="1"/>
          </p:cNvSpPr>
          <p:nvPr/>
        </p:nvSpPr>
        <p:spPr bwMode="auto">
          <a:xfrm>
            <a:off x="304800" y="189384"/>
            <a:ext cx="216726"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900" b="0" i="0" u="none" strike="noStrike" cap="none" normalizeH="0" baseline="0" dirty="0">
                <a:ln>
                  <a:noFill/>
                </a:ln>
                <a:solidFill>
                  <a:srgbClr val="656565"/>
                </a:solidFill>
                <a:effectLst/>
                <a:latin typeface="Helvetica" panose="020B0604020202020204" pitchFamily="34" charset="0"/>
              </a:rPr>
              <a:t>,</a:t>
            </a: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11" name="Undertitel 10">
            <a:extLst>
              <a:ext uri="{FF2B5EF4-FFF2-40B4-BE49-F238E27FC236}">
                <a16:creationId xmlns:a16="http://schemas.microsoft.com/office/drawing/2014/main" id="{450617CA-575C-CEDF-6C99-477CBDF7A5AA}"/>
              </a:ext>
            </a:extLst>
          </p:cNvPr>
          <p:cNvSpPr>
            <a:spLocks noGrp="1"/>
          </p:cNvSpPr>
          <p:nvPr>
            <p:ph type="subTitle" idx="1"/>
          </p:nvPr>
        </p:nvSpPr>
        <p:spPr/>
        <p:txBody>
          <a:bodyPr>
            <a:normAutofit/>
          </a:bodyPr>
          <a:lstStyle/>
          <a:p>
            <a:r>
              <a:rPr lang="da-DK" sz="4000" dirty="0"/>
              <a:t>Foreningen for </a:t>
            </a:r>
            <a:r>
              <a:rPr lang="da-DK" sz="4000" dirty="0" err="1"/>
              <a:t>Ataksi</a:t>
            </a:r>
            <a:r>
              <a:rPr lang="da-DK" sz="4000" dirty="0"/>
              <a:t> og HSP</a:t>
            </a:r>
          </a:p>
          <a:p>
            <a:r>
              <a:rPr lang="da-DK" sz="4000" dirty="0"/>
              <a:t>23. April 2025</a:t>
            </a:r>
          </a:p>
        </p:txBody>
      </p:sp>
    </p:spTree>
    <p:extLst>
      <p:ext uri="{BB962C8B-B14F-4D97-AF65-F5344CB8AC3E}">
        <p14:creationId xmlns:p14="http://schemas.microsoft.com/office/powerpoint/2010/main" val="3614845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5F4DD78C-D5E4-A525-0382-471D3DB79C85}"/>
              </a:ext>
            </a:extLst>
          </p:cNvPr>
          <p:cNvSpPr txBox="1"/>
          <p:nvPr/>
        </p:nvSpPr>
        <p:spPr>
          <a:xfrm>
            <a:off x="1619672" y="1772816"/>
            <a:ext cx="6624736" cy="4955203"/>
          </a:xfrm>
          <a:prstGeom prst="rect">
            <a:avLst/>
          </a:prstGeom>
          <a:noFill/>
        </p:spPr>
        <p:txBody>
          <a:bodyPr wrap="square" rtlCol="0">
            <a:spAutoFit/>
          </a:bodyPr>
          <a:lstStyle/>
          <a:p>
            <a:r>
              <a:rPr lang="da-DK" sz="2800" dirty="0"/>
              <a:t>Opsøg fysioterapeut når du kan mærke du har behov for hjælp til at opretholde fysisk aktivitet, eller ønsker at få inspiration til eller hjælp til optimering af fysisk aktivitet.  </a:t>
            </a:r>
          </a:p>
          <a:p>
            <a:pPr algn="ctr"/>
            <a:r>
              <a:rPr lang="da-DK" sz="3600" b="1" dirty="0"/>
              <a:t>TRÆNING</a:t>
            </a:r>
            <a:endParaRPr lang="da-DK" sz="3600" dirty="0"/>
          </a:p>
          <a:p>
            <a:pPr marL="285750" indent="-285750">
              <a:buFontTx/>
              <a:buChar char="-"/>
            </a:pPr>
            <a:endParaRPr lang="da-DK" sz="2800" dirty="0"/>
          </a:p>
          <a:p>
            <a:pPr marL="285750" indent="-285750">
              <a:buFontTx/>
              <a:buChar char="-"/>
            </a:pPr>
            <a:r>
              <a:rPr lang="da-DK" sz="2800" dirty="0"/>
              <a:t>Alsidig</a:t>
            </a:r>
          </a:p>
          <a:p>
            <a:pPr marL="285750" indent="-285750">
              <a:buFontTx/>
              <a:buChar char="-"/>
            </a:pPr>
            <a:r>
              <a:rPr lang="da-DK" sz="2800" dirty="0"/>
              <a:t>Fysisk aktivitet hver dag</a:t>
            </a:r>
          </a:p>
          <a:p>
            <a:pPr marL="285750" indent="-285750">
              <a:buFontTx/>
              <a:buChar char="-"/>
            </a:pPr>
            <a:r>
              <a:rPr lang="da-DK" sz="2800" dirty="0"/>
              <a:t>Træning individuel tilpasset</a:t>
            </a:r>
          </a:p>
          <a:p>
            <a:pPr marL="285750" indent="-285750">
              <a:buFontTx/>
              <a:buChar char="-"/>
            </a:pPr>
            <a:r>
              <a:rPr lang="da-DK" sz="2800" dirty="0"/>
              <a:t>Motiverende fysisk aktivitet og træning</a:t>
            </a:r>
          </a:p>
          <a:p>
            <a:pPr marL="285750" indent="-285750">
              <a:buFontTx/>
              <a:buChar char="-"/>
            </a:pPr>
            <a:endParaRPr lang="da-DK" sz="2800" dirty="0"/>
          </a:p>
        </p:txBody>
      </p:sp>
    </p:spTree>
    <p:extLst>
      <p:ext uri="{BB962C8B-B14F-4D97-AF65-F5344CB8AC3E}">
        <p14:creationId xmlns:p14="http://schemas.microsoft.com/office/powerpoint/2010/main" val="996683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993F36A-DDA1-05B5-1DC2-4121BD99B019}"/>
              </a:ext>
            </a:extLst>
          </p:cNvPr>
          <p:cNvSpPr txBox="1"/>
          <p:nvPr/>
        </p:nvSpPr>
        <p:spPr>
          <a:xfrm>
            <a:off x="683568" y="1623053"/>
            <a:ext cx="7560840" cy="4154984"/>
          </a:xfrm>
          <a:prstGeom prst="rect">
            <a:avLst/>
          </a:prstGeom>
          <a:noFill/>
        </p:spPr>
        <p:txBody>
          <a:bodyPr wrap="square" rtlCol="0">
            <a:spAutoFit/>
          </a:bodyPr>
          <a:lstStyle/>
          <a:p>
            <a:pPr algn="ctr"/>
            <a:r>
              <a:rPr lang="da-DK" sz="3600" b="1" dirty="0"/>
              <a:t>Ganghjælpemidler</a:t>
            </a:r>
          </a:p>
          <a:p>
            <a:endParaRPr lang="da-DK" dirty="0"/>
          </a:p>
          <a:p>
            <a:pPr marL="285750" indent="-285750">
              <a:buFontTx/>
              <a:buChar char="-"/>
            </a:pPr>
            <a:r>
              <a:rPr lang="da-DK" sz="3200" dirty="0" err="1"/>
              <a:t>Balancewear</a:t>
            </a:r>
            <a:endParaRPr lang="da-DK" sz="3200" dirty="0"/>
          </a:p>
          <a:p>
            <a:pPr marL="285750" indent="-285750">
              <a:buFontTx/>
              <a:buChar char="-"/>
            </a:pPr>
            <a:r>
              <a:rPr lang="da-DK" sz="3200" dirty="0"/>
              <a:t>Håndstok</a:t>
            </a:r>
          </a:p>
          <a:p>
            <a:pPr marL="285750" indent="-285750">
              <a:buFontTx/>
              <a:buChar char="-"/>
            </a:pPr>
            <a:r>
              <a:rPr lang="da-DK" sz="3200" dirty="0"/>
              <a:t>Albuestok</a:t>
            </a:r>
          </a:p>
          <a:p>
            <a:pPr marL="285750" indent="-285750">
              <a:buFontTx/>
              <a:buChar char="-"/>
            </a:pPr>
            <a:r>
              <a:rPr lang="da-DK" sz="3200" dirty="0"/>
              <a:t>Rollator</a:t>
            </a:r>
          </a:p>
          <a:p>
            <a:pPr marL="285750" indent="-285750">
              <a:buFontTx/>
              <a:buChar char="-"/>
            </a:pPr>
            <a:r>
              <a:rPr lang="da-DK" sz="3200" dirty="0"/>
              <a:t>Gangstativ</a:t>
            </a:r>
          </a:p>
          <a:p>
            <a:pPr marL="285750" indent="-285750">
              <a:buFontTx/>
              <a:buChar char="-"/>
            </a:pPr>
            <a:r>
              <a:rPr lang="da-DK" sz="3200" dirty="0"/>
              <a:t>T</a:t>
            </a:r>
            <a:r>
              <a:rPr lang="da-DK" sz="3200"/>
              <a:t>alerstol</a:t>
            </a:r>
            <a:endParaRPr lang="da-DK" sz="3200" dirty="0"/>
          </a:p>
          <a:p>
            <a:pPr marL="285750" indent="-285750">
              <a:buFontTx/>
              <a:buChar char="-"/>
            </a:pPr>
            <a:endParaRPr lang="da-DK" dirty="0"/>
          </a:p>
        </p:txBody>
      </p:sp>
    </p:spTree>
    <p:extLst>
      <p:ext uri="{BB962C8B-B14F-4D97-AF65-F5344CB8AC3E}">
        <p14:creationId xmlns:p14="http://schemas.microsoft.com/office/powerpoint/2010/main" val="1716186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solidFill>
                  <a:schemeClr val="accent1">
                    <a:lumMod val="50000"/>
                  </a:schemeClr>
                </a:solidFill>
                <a:latin typeface="Palatino Linotype" panose="02040502050505030304" pitchFamily="18" charset="0"/>
              </a:rPr>
              <a:t>BalanceWear</a:t>
            </a:r>
            <a:r>
              <a:rPr lang="da-DK" dirty="0">
                <a:solidFill>
                  <a:schemeClr val="accent1">
                    <a:lumMod val="50000"/>
                  </a:schemeClr>
                </a:solidFill>
                <a:latin typeface="Palatino Linotype" panose="02040502050505030304" pitchFamily="18" charset="0"/>
              </a:rPr>
              <a:t>®</a:t>
            </a:r>
            <a:endParaRPr lang="da-DK" dirty="0"/>
          </a:p>
        </p:txBody>
      </p:sp>
      <p:pic>
        <p:nvPicPr>
          <p:cNvPr id="5" name="Pladsholder til indhold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53209" y="1054869"/>
            <a:ext cx="3790999" cy="5686499"/>
          </a:xfrm>
        </p:spPr>
      </p:pic>
    </p:spTree>
    <p:extLst>
      <p:ext uri="{BB962C8B-B14F-4D97-AF65-F5344CB8AC3E}">
        <p14:creationId xmlns:p14="http://schemas.microsoft.com/office/powerpoint/2010/main" val="789633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325562"/>
          </a:xfrm>
        </p:spPr>
        <p:txBody>
          <a:bodyPr>
            <a:normAutofit fontScale="90000"/>
          </a:bodyPr>
          <a:lstStyle/>
          <a:p>
            <a:r>
              <a:rPr lang="da-DK" dirty="0"/>
              <a:t> </a:t>
            </a:r>
            <a:br>
              <a:rPr lang="da-DK" dirty="0"/>
            </a:br>
            <a:r>
              <a:rPr lang="da-DK" dirty="0" err="1">
                <a:solidFill>
                  <a:schemeClr val="accent1">
                    <a:lumMod val="50000"/>
                  </a:schemeClr>
                </a:solidFill>
                <a:latin typeface="Palatino Linotype" panose="02040502050505030304" pitchFamily="18" charset="0"/>
              </a:rPr>
              <a:t>BalanceWear</a:t>
            </a:r>
            <a:r>
              <a:rPr lang="da-DK" dirty="0">
                <a:solidFill>
                  <a:schemeClr val="accent1">
                    <a:lumMod val="50000"/>
                  </a:schemeClr>
                </a:solidFill>
                <a:latin typeface="Palatino Linotype" panose="02040502050505030304" pitchFamily="18" charset="0"/>
              </a:rPr>
              <a:t>® afprøvning</a:t>
            </a:r>
            <a:endParaRPr lang="da-DK" dirty="0"/>
          </a:p>
        </p:txBody>
      </p:sp>
      <p:sp>
        <p:nvSpPr>
          <p:cNvPr id="3" name="Pladsholder til indhold 2"/>
          <p:cNvSpPr>
            <a:spLocks noGrp="1"/>
          </p:cNvSpPr>
          <p:nvPr>
            <p:ph idx="1"/>
          </p:nvPr>
        </p:nvSpPr>
        <p:spPr/>
        <p:txBody>
          <a:bodyPr>
            <a:normAutofit lnSpcReduction="10000"/>
          </a:bodyPr>
          <a:lstStyle/>
          <a:p>
            <a:r>
              <a:rPr lang="da-DK" dirty="0"/>
              <a:t> Telefon samtale</a:t>
            </a:r>
          </a:p>
          <a:p>
            <a:pPr marL="0" indent="0">
              <a:buNone/>
            </a:pPr>
            <a:endParaRPr lang="da-DK" dirty="0"/>
          </a:p>
          <a:p>
            <a:r>
              <a:rPr lang="da-DK" dirty="0"/>
              <a:t>1. gangs undersøgelse ca. 1,5 timer</a:t>
            </a:r>
          </a:p>
          <a:p>
            <a:endParaRPr lang="da-DK" dirty="0"/>
          </a:p>
          <a:p>
            <a:r>
              <a:rPr lang="da-DK" dirty="0"/>
              <a:t>Gang, trapper, koordination, vendinger. Hvad udfordringen er for dig</a:t>
            </a:r>
          </a:p>
          <a:p>
            <a:pPr marL="0" indent="0">
              <a:buNone/>
            </a:pPr>
            <a:endParaRPr lang="da-DK" dirty="0"/>
          </a:p>
          <a:p>
            <a:r>
              <a:rPr lang="da-DK" dirty="0"/>
              <a:t> Perturbationer (skub)</a:t>
            </a:r>
          </a:p>
          <a:p>
            <a:pPr marL="0" indent="0">
              <a:buNone/>
            </a:pPr>
            <a:endParaRPr lang="da-DK" dirty="0"/>
          </a:p>
          <a:p>
            <a:endParaRPr lang="da-DK" dirty="0"/>
          </a:p>
        </p:txBody>
      </p:sp>
    </p:spTree>
    <p:extLst>
      <p:ext uri="{BB962C8B-B14F-4D97-AF65-F5344CB8AC3E}">
        <p14:creationId xmlns:p14="http://schemas.microsoft.com/office/powerpoint/2010/main" val="223151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solidFill>
                  <a:schemeClr val="accent1">
                    <a:lumMod val="50000"/>
                  </a:schemeClr>
                </a:solidFill>
                <a:latin typeface="Palatino Linotype" panose="02040502050505030304" pitchFamily="18" charset="0"/>
              </a:rPr>
              <a:t>BalanceWear</a:t>
            </a:r>
            <a:r>
              <a:rPr lang="da-DK" dirty="0">
                <a:solidFill>
                  <a:schemeClr val="accent1">
                    <a:lumMod val="50000"/>
                  </a:schemeClr>
                </a:solidFill>
                <a:latin typeface="Palatino Linotype" panose="02040502050505030304" pitchFamily="18" charset="0"/>
              </a:rPr>
              <a:t>® afprøvning…</a:t>
            </a:r>
            <a:endParaRPr lang="da-DK" dirty="0"/>
          </a:p>
        </p:txBody>
      </p:sp>
      <p:sp>
        <p:nvSpPr>
          <p:cNvPr id="3" name="Pladsholder til indhold 2"/>
          <p:cNvSpPr>
            <a:spLocks noGrp="1"/>
          </p:cNvSpPr>
          <p:nvPr>
            <p:ph idx="1"/>
          </p:nvPr>
        </p:nvSpPr>
        <p:spPr>
          <a:xfrm>
            <a:off x="899592" y="1772816"/>
            <a:ext cx="7787208" cy="4353347"/>
          </a:xfrm>
        </p:spPr>
        <p:txBody>
          <a:bodyPr>
            <a:normAutofit/>
          </a:bodyPr>
          <a:lstStyle/>
          <a:p>
            <a:r>
              <a:rPr lang="da-DK" dirty="0"/>
              <a:t>Re-test 				</a:t>
            </a:r>
          </a:p>
          <a:p>
            <a:r>
              <a:rPr lang="da-DK" dirty="0"/>
              <a:t>Vægtes</a:t>
            </a:r>
          </a:p>
          <a:p>
            <a:endParaRPr lang="da-DK" dirty="0"/>
          </a:p>
          <a:p>
            <a:endParaRPr lang="da-DK" dirty="0"/>
          </a:p>
          <a:p>
            <a:r>
              <a:rPr lang="da-DK" dirty="0"/>
              <a:t>PAUSE i undersøgelsen</a:t>
            </a:r>
          </a:p>
          <a:p>
            <a:endParaRPr lang="da-DK" dirty="0"/>
          </a:p>
          <a:p>
            <a:r>
              <a:rPr lang="da-DK" dirty="0"/>
              <a:t>Re-test af bevægeopgaver </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1556792"/>
            <a:ext cx="2304256"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9472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br>
              <a:rPr lang="da-DK" dirty="0">
                <a:solidFill>
                  <a:schemeClr val="accent1">
                    <a:lumMod val="50000"/>
                  </a:schemeClr>
                </a:solidFill>
                <a:latin typeface="Palatino Linotype" panose="02040502050505030304" pitchFamily="18" charset="0"/>
              </a:rPr>
            </a:br>
            <a:r>
              <a:rPr lang="da-DK" dirty="0" err="1">
                <a:solidFill>
                  <a:schemeClr val="accent1">
                    <a:lumMod val="50000"/>
                  </a:schemeClr>
                </a:solidFill>
                <a:latin typeface="Palatino Linotype" panose="02040502050505030304" pitchFamily="18" charset="0"/>
              </a:rPr>
              <a:t>BalanceWear</a:t>
            </a:r>
            <a:r>
              <a:rPr lang="da-DK" dirty="0">
                <a:solidFill>
                  <a:schemeClr val="accent1">
                    <a:lumMod val="50000"/>
                  </a:schemeClr>
                </a:solidFill>
                <a:latin typeface="Palatino Linotype" panose="02040502050505030304" pitchFamily="18" charset="0"/>
              </a:rPr>
              <a:t>® afprøvning…</a:t>
            </a:r>
            <a:endParaRPr lang="da-DK" dirty="0"/>
          </a:p>
        </p:txBody>
      </p:sp>
      <p:sp>
        <p:nvSpPr>
          <p:cNvPr id="3" name="Pladsholder til indhold 2"/>
          <p:cNvSpPr>
            <a:spLocks noGrp="1"/>
          </p:cNvSpPr>
          <p:nvPr>
            <p:ph idx="1"/>
          </p:nvPr>
        </p:nvSpPr>
        <p:spPr/>
        <p:txBody>
          <a:bodyPr>
            <a:normAutofit lnSpcReduction="10000"/>
          </a:bodyPr>
          <a:lstStyle/>
          <a:p>
            <a:endParaRPr lang="da-DK" dirty="0"/>
          </a:p>
          <a:p>
            <a:r>
              <a:rPr lang="da-DK" dirty="0"/>
              <a:t>Ofte er det muligt både at føle og se en forskel</a:t>
            </a:r>
          </a:p>
          <a:p>
            <a:endParaRPr lang="da-DK" dirty="0"/>
          </a:p>
          <a:p>
            <a:pPr marL="0" indent="0">
              <a:buNone/>
            </a:pPr>
            <a:r>
              <a:rPr lang="da-DK" dirty="0"/>
              <a:t>				VIDEO</a:t>
            </a:r>
          </a:p>
          <a:p>
            <a:endParaRPr lang="da-DK" dirty="0"/>
          </a:p>
          <a:p>
            <a:r>
              <a:rPr lang="da-DK" dirty="0"/>
              <a:t>Aftale om 2. konsultation ca. 1 time</a:t>
            </a:r>
          </a:p>
          <a:p>
            <a:endParaRPr lang="da-DK" dirty="0"/>
          </a:p>
          <a:p>
            <a:r>
              <a:rPr lang="da-DK" dirty="0"/>
              <a:t>Din personlige </a:t>
            </a:r>
            <a:r>
              <a:rPr lang="da-DK" dirty="0" err="1">
                <a:solidFill>
                  <a:schemeClr val="accent1">
                    <a:lumMod val="50000"/>
                  </a:schemeClr>
                </a:solidFill>
                <a:latin typeface="Palatino Linotype" panose="02040502050505030304" pitchFamily="18" charset="0"/>
              </a:rPr>
              <a:t>BalanceWear</a:t>
            </a:r>
            <a:r>
              <a:rPr lang="da-DK" dirty="0">
                <a:solidFill>
                  <a:schemeClr val="accent1">
                    <a:lumMod val="50000"/>
                  </a:schemeClr>
                </a:solidFill>
                <a:latin typeface="Palatino Linotype" panose="02040502050505030304" pitchFamily="18" charset="0"/>
              </a:rPr>
              <a:t>® </a:t>
            </a:r>
            <a:r>
              <a:rPr lang="da-DK" dirty="0"/>
              <a:t>tilpasses  </a:t>
            </a:r>
          </a:p>
        </p:txBody>
      </p:sp>
    </p:spTree>
    <p:extLst>
      <p:ext uri="{BB962C8B-B14F-4D97-AF65-F5344CB8AC3E}">
        <p14:creationId xmlns:p14="http://schemas.microsoft.com/office/powerpoint/2010/main" val="465523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br>
              <a:rPr lang="da-DK" dirty="0"/>
            </a:br>
            <a:br>
              <a:rPr lang="da-DK" dirty="0"/>
            </a:br>
            <a:r>
              <a:rPr lang="da-DK" dirty="0"/>
              <a:t>Nu har jeg en </a:t>
            </a:r>
            <a:r>
              <a:rPr lang="da-DK" dirty="0" err="1">
                <a:solidFill>
                  <a:schemeClr val="accent1">
                    <a:lumMod val="50000"/>
                  </a:schemeClr>
                </a:solidFill>
                <a:latin typeface="Palatino Linotype" panose="02040502050505030304" pitchFamily="18" charset="0"/>
              </a:rPr>
              <a:t>BalanceWear</a:t>
            </a:r>
            <a:r>
              <a:rPr lang="da-DK" dirty="0">
                <a:solidFill>
                  <a:schemeClr val="accent1">
                    <a:lumMod val="50000"/>
                  </a:schemeClr>
                </a:solidFill>
                <a:latin typeface="Palatino Linotype" panose="02040502050505030304" pitchFamily="18" charset="0"/>
              </a:rPr>
              <a:t>®</a:t>
            </a:r>
            <a:br>
              <a:rPr lang="da-DK" dirty="0">
                <a:solidFill>
                  <a:schemeClr val="accent1">
                    <a:lumMod val="50000"/>
                  </a:schemeClr>
                </a:solidFill>
                <a:latin typeface="Palatino Linotype" panose="02040502050505030304" pitchFamily="18" charset="0"/>
              </a:rPr>
            </a:br>
            <a:r>
              <a:rPr lang="da-DK" dirty="0">
                <a:solidFill>
                  <a:schemeClr val="accent1">
                    <a:lumMod val="50000"/>
                  </a:schemeClr>
                </a:solidFill>
                <a:latin typeface="Palatino Linotype" panose="02040502050505030304" pitchFamily="18" charset="0"/>
              </a:rPr>
              <a:t> </a:t>
            </a:r>
            <a:r>
              <a:rPr lang="da-DK" dirty="0">
                <a:solidFill>
                  <a:schemeClr val="accent1">
                    <a:lumMod val="50000"/>
                  </a:schemeClr>
                </a:solidFill>
                <a:latin typeface="+mn-lt"/>
              </a:rPr>
              <a:t>- og hvad så</a:t>
            </a:r>
            <a:endParaRPr lang="da-DK" dirty="0">
              <a:latin typeface="+mn-lt"/>
            </a:endParaRPr>
          </a:p>
        </p:txBody>
      </p:sp>
      <p:sp>
        <p:nvSpPr>
          <p:cNvPr id="3" name="Pladsholder til indhold 2"/>
          <p:cNvSpPr>
            <a:spLocks noGrp="1"/>
          </p:cNvSpPr>
          <p:nvPr>
            <p:ph idx="1"/>
          </p:nvPr>
        </p:nvSpPr>
        <p:spPr>
          <a:xfrm>
            <a:off x="457200" y="1988840"/>
            <a:ext cx="8147248" cy="4392488"/>
          </a:xfrm>
        </p:spPr>
        <p:txBody>
          <a:bodyPr/>
          <a:lstStyle/>
          <a:p>
            <a:endParaRPr lang="da-DK" dirty="0"/>
          </a:p>
          <a:p>
            <a:r>
              <a:rPr lang="da-DK" dirty="0"/>
              <a:t>Et hjælpemiddel som kan give en væsentlig nemmere hverdag.</a:t>
            </a:r>
          </a:p>
          <a:p>
            <a:endParaRPr lang="da-DK" dirty="0"/>
          </a:p>
          <a:p>
            <a:r>
              <a:rPr lang="da-DK" dirty="0"/>
              <a:t>Hvor meget skal jeg bruge den??? </a:t>
            </a:r>
          </a:p>
          <a:p>
            <a:endParaRPr lang="da-DK" dirty="0"/>
          </a:p>
          <a:p>
            <a:r>
              <a:rPr lang="da-DK" dirty="0"/>
              <a:t>Tilpasning</a:t>
            </a:r>
          </a:p>
          <a:p>
            <a:endParaRPr lang="da-DK" dirty="0"/>
          </a:p>
          <a:p>
            <a:endParaRPr lang="da-DK"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3140968"/>
            <a:ext cx="1855093" cy="3312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5873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solidFill>
                  <a:schemeClr val="accent1">
                    <a:lumMod val="50000"/>
                  </a:schemeClr>
                </a:solidFill>
                <a:latin typeface="Palatino Linotype" panose="02040502050505030304" pitchFamily="18" charset="0"/>
              </a:rPr>
              <a:t>BalanceWear</a:t>
            </a:r>
            <a:r>
              <a:rPr lang="da-DK" dirty="0">
                <a:solidFill>
                  <a:schemeClr val="accent1">
                    <a:lumMod val="50000"/>
                  </a:schemeClr>
                </a:solidFill>
                <a:latin typeface="Palatino Linotype" panose="02040502050505030304" pitchFamily="18" charset="0"/>
              </a:rPr>
              <a:t>®</a:t>
            </a:r>
            <a:endParaRPr lang="da-DK" dirty="0"/>
          </a:p>
        </p:txBody>
      </p:sp>
      <p:sp>
        <p:nvSpPr>
          <p:cNvPr id="3" name="Pladsholder til indhold 2"/>
          <p:cNvSpPr>
            <a:spLocks noGrp="1"/>
          </p:cNvSpPr>
          <p:nvPr>
            <p:ph idx="1"/>
          </p:nvPr>
        </p:nvSpPr>
        <p:spPr/>
        <p:txBody>
          <a:bodyPr>
            <a:normAutofit/>
          </a:bodyPr>
          <a:lstStyle/>
          <a:p>
            <a:pPr marL="0" indent="0" algn="ctr">
              <a:buNone/>
            </a:pPr>
            <a:r>
              <a:rPr lang="da-DK" sz="7200" dirty="0"/>
              <a:t>DEMO</a:t>
            </a:r>
          </a:p>
        </p:txBody>
      </p:sp>
    </p:spTree>
    <p:extLst>
      <p:ext uri="{BB962C8B-B14F-4D97-AF65-F5344CB8AC3E}">
        <p14:creationId xmlns:p14="http://schemas.microsoft.com/office/powerpoint/2010/main" val="630040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Pris</a:t>
            </a:r>
          </a:p>
        </p:txBody>
      </p:sp>
      <p:sp>
        <p:nvSpPr>
          <p:cNvPr id="3" name="Pladsholder til indhold 2"/>
          <p:cNvSpPr>
            <a:spLocks noGrp="1"/>
          </p:cNvSpPr>
          <p:nvPr>
            <p:ph idx="1"/>
          </p:nvPr>
        </p:nvSpPr>
        <p:spPr/>
        <p:txBody>
          <a:bodyPr>
            <a:normAutofit lnSpcReduction="10000"/>
          </a:bodyPr>
          <a:lstStyle/>
          <a:p>
            <a:r>
              <a:rPr lang="da-DK" dirty="0"/>
              <a:t>Vestens pris – undersøgelse, test og afprøvning - re-justeringer og vejledning:</a:t>
            </a:r>
          </a:p>
          <a:p>
            <a:endParaRPr lang="da-DK" dirty="0"/>
          </a:p>
          <a:p>
            <a:r>
              <a:rPr lang="da-DK" dirty="0" err="1"/>
              <a:t>Balancewear</a:t>
            </a:r>
            <a:r>
              <a:rPr lang="da-DK" dirty="0"/>
              <a:t> inkl.			kr. 19.250,-</a:t>
            </a:r>
          </a:p>
          <a:p>
            <a:pPr marL="0" indent="0">
              <a:buNone/>
            </a:pPr>
            <a:r>
              <a:rPr lang="da-DK" dirty="0"/>
              <a:t>     udleveringsforløb</a:t>
            </a:r>
          </a:p>
          <a:p>
            <a:r>
              <a:rPr lang="da-DK" dirty="0"/>
              <a:t>1. konsultation			kr. 1275,-</a:t>
            </a:r>
          </a:p>
          <a:p>
            <a:pPr marL="0" indent="0">
              <a:buNone/>
            </a:pPr>
            <a:r>
              <a:rPr lang="da-DK" dirty="0"/>
              <a:t>    </a:t>
            </a:r>
          </a:p>
          <a:p>
            <a:r>
              <a:rPr lang="da-DK" dirty="0"/>
              <a:t>Re-justeringer 			kr.  840,-</a:t>
            </a:r>
          </a:p>
          <a:p>
            <a:endParaRPr lang="da-DK" dirty="0"/>
          </a:p>
          <a:p>
            <a:endParaRPr lang="da-DK" dirty="0"/>
          </a:p>
        </p:txBody>
      </p:sp>
    </p:spTree>
    <p:extLst>
      <p:ext uri="{BB962C8B-B14F-4D97-AF65-F5344CB8AC3E}">
        <p14:creationId xmlns:p14="http://schemas.microsoft.com/office/powerpoint/2010/main" val="350398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br>
              <a:rPr lang="da-DK" dirty="0"/>
            </a:br>
            <a:r>
              <a:rPr lang="da-DK" dirty="0"/>
              <a:t>Bevilling af </a:t>
            </a:r>
            <a:r>
              <a:rPr lang="da-DK" dirty="0" err="1">
                <a:solidFill>
                  <a:schemeClr val="accent1">
                    <a:lumMod val="50000"/>
                  </a:schemeClr>
                </a:solidFill>
                <a:latin typeface="Palatino Linotype" panose="02040502050505030304" pitchFamily="18" charset="0"/>
              </a:rPr>
              <a:t>BalanceWear</a:t>
            </a:r>
            <a:r>
              <a:rPr lang="da-DK" dirty="0">
                <a:solidFill>
                  <a:schemeClr val="accent1">
                    <a:lumMod val="50000"/>
                  </a:schemeClr>
                </a:solidFill>
                <a:latin typeface="Palatino Linotype" panose="02040502050505030304" pitchFamily="18" charset="0"/>
              </a:rPr>
              <a:t>®</a:t>
            </a:r>
            <a:endParaRPr lang="da-DK" dirty="0"/>
          </a:p>
        </p:txBody>
      </p:sp>
      <p:sp>
        <p:nvSpPr>
          <p:cNvPr id="3" name="Pladsholder til indhold 2"/>
          <p:cNvSpPr>
            <a:spLocks noGrp="1"/>
          </p:cNvSpPr>
          <p:nvPr>
            <p:ph idx="1"/>
          </p:nvPr>
        </p:nvSpPr>
        <p:spPr/>
        <p:txBody>
          <a:bodyPr/>
          <a:lstStyle/>
          <a:p>
            <a:pPr marL="0" indent="0" algn="ctr">
              <a:buNone/>
            </a:pPr>
            <a:r>
              <a:rPr lang="da-DK" dirty="0"/>
              <a:t>Bekendtgørelse om hjælp til anskaffelse af hjælpemidler og forbrugsgoder efter serviceloven.</a:t>
            </a:r>
          </a:p>
          <a:p>
            <a:pPr marL="0" indent="0" algn="ctr">
              <a:buNone/>
            </a:pPr>
            <a:endParaRPr lang="da-DK" dirty="0"/>
          </a:p>
          <a:p>
            <a:pPr marL="0" indent="0">
              <a:buNone/>
            </a:pPr>
            <a:r>
              <a:rPr lang="da-DK" dirty="0"/>
              <a:t>Hvad siger lovgivningen?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3140968"/>
            <a:ext cx="3672830" cy="295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5265203"/>
            <a:ext cx="804863" cy="936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988840"/>
            <a:ext cx="755575" cy="1687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7534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0"/>
            <a:ext cx="8229600" cy="1772816"/>
          </a:xfrm>
        </p:spPr>
        <p:txBody>
          <a:bodyPr>
            <a:noAutofit/>
          </a:bodyPr>
          <a:lstStyle/>
          <a:p>
            <a:br>
              <a:rPr lang="da-DK" sz="2800" dirty="0"/>
            </a:br>
            <a:br>
              <a:rPr lang="da-DK" sz="2800" dirty="0"/>
            </a:br>
            <a:endParaRPr lang="da-DK" sz="2000" dirty="0"/>
          </a:p>
        </p:txBody>
      </p:sp>
      <p:sp>
        <p:nvSpPr>
          <p:cNvPr id="4" name="Pladsholder til indhold 3"/>
          <p:cNvSpPr>
            <a:spLocks noGrp="1"/>
          </p:cNvSpPr>
          <p:nvPr>
            <p:ph idx="1"/>
          </p:nvPr>
        </p:nvSpPr>
        <p:spPr>
          <a:xfrm>
            <a:off x="457200" y="1124744"/>
            <a:ext cx="8229600" cy="5616624"/>
          </a:xfrm>
        </p:spPr>
        <p:txBody>
          <a:bodyPr>
            <a:noAutofit/>
          </a:bodyPr>
          <a:lstStyle/>
          <a:p>
            <a:pPr marL="0" indent="0">
              <a:buNone/>
            </a:pPr>
            <a:r>
              <a:rPr lang="da-DK" sz="2800" dirty="0"/>
              <a:t>§ 1. I henhold til § 112, stk. 1, i lov om social service skal kommunalbestyrelsen yde støtte til hjælpemidler til personer med varigt nedsat fysisk eller psykisk funktionsevne, når hjælpemidlet</a:t>
            </a:r>
          </a:p>
          <a:p>
            <a:pPr marL="0" indent="0">
              <a:buNone/>
            </a:pPr>
            <a:endParaRPr lang="da-DK" b="1" dirty="0"/>
          </a:p>
          <a:p>
            <a:pPr>
              <a:buFont typeface="Wingdings" panose="05000000000000000000" pitchFamily="2" charset="2"/>
              <a:buChar char="Ø"/>
            </a:pPr>
            <a:r>
              <a:rPr lang="da-DK" b="1" dirty="0"/>
              <a:t>1) i væsentlig grad kan afhjælpe de varige følger af den nedsatte funktionsevne</a:t>
            </a:r>
          </a:p>
          <a:p>
            <a:pPr>
              <a:buFont typeface="Wingdings" panose="05000000000000000000" pitchFamily="2" charset="2"/>
              <a:buChar char="Ø"/>
            </a:pPr>
            <a:r>
              <a:rPr lang="da-DK" b="1" dirty="0"/>
              <a:t>2) i væsentlig grad kan lette den daglige tilværelse i hjemmet, eller </a:t>
            </a:r>
          </a:p>
          <a:p>
            <a:pPr>
              <a:buFont typeface="Wingdings" panose="05000000000000000000" pitchFamily="2" charset="2"/>
              <a:buChar char="Ø"/>
            </a:pPr>
            <a:r>
              <a:rPr lang="da-DK" b="1" dirty="0"/>
              <a:t>3) er nødvendigt for, at den pågældende kan udøve et erhverv.</a:t>
            </a:r>
          </a:p>
        </p:txBody>
      </p:sp>
    </p:spTree>
    <p:extLst>
      <p:ext uri="{BB962C8B-B14F-4D97-AF65-F5344CB8AC3E}">
        <p14:creationId xmlns:p14="http://schemas.microsoft.com/office/powerpoint/2010/main" val="1834510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 2</a:t>
            </a:r>
          </a:p>
        </p:txBody>
      </p:sp>
      <p:sp>
        <p:nvSpPr>
          <p:cNvPr id="3" name="Pladsholder til indhold 2"/>
          <p:cNvSpPr>
            <a:spLocks noGrp="1"/>
          </p:cNvSpPr>
          <p:nvPr>
            <p:ph idx="1"/>
          </p:nvPr>
        </p:nvSpPr>
        <p:spPr/>
        <p:txBody>
          <a:bodyPr/>
          <a:lstStyle/>
          <a:p>
            <a:r>
              <a:rPr lang="da-DK" dirty="0"/>
              <a:t>Der kan normalt ikke ydes støtte til hjælpemidler, som ansøgeren selv har anskaffet, inden bevilling er givet.</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3356992"/>
            <a:ext cx="4536504" cy="2319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8413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br>
              <a:rPr lang="da-DK" dirty="0"/>
            </a:br>
            <a:br>
              <a:rPr lang="da-DK" dirty="0"/>
            </a:br>
            <a:r>
              <a:rPr lang="da-DK" dirty="0"/>
              <a:t>Bevilling af </a:t>
            </a:r>
            <a:r>
              <a:rPr lang="da-DK" dirty="0" err="1">
                <a:solidFill>
                  <a:schemeClr val="accent1">
                    <a:lumMod val="50000"/>
                  </a:schemeClr>
                </a:solidFill>
                <a:latin typeface="Palatino Linotype" panose="02040502050505030304" pitchFamily="18" charset="0"/>
              </a:rPr>
              <a:t>BalanceWear</a:t>
            </a:r>
            <a:r>
              <a:rPr lang="da-DK" dirty="0">
                <a:solidFill>
                  <a:schemeClr val="accent1">
                    <a:lumMod val="50000"/>
                  </a:schemeClr>
                </a:solidFill>
                <a:latin typeface="Palatino Linotype" panose="02040502050505030304" pitchFamily="18" charset="0"/>
              </a:rPr>
              <a:t>®</a:t>
            </a:r>
            <a:br>
              <a:rPr lang="da-DK" dirty="0">
                <a:solidFill>
                  <a:schemeClr val="accent1">
                    <a:lumMod val="50000"/>
                  </a:schemeClr>
                </a:solidFill>
                <a:latin typeface="Palatino Linotype" panose="02040502050505030304" pitchFamily="18" charset="0"/>
              </a:rPr>
            </a:br>
            <a:endParaRPr lang="da-DK" sz="2700" dirty="0"/>
          </a:p>
        </p:txBody>
      </p:sp>
      <p:sp>
        <p:nvSpPr>
          <p:cNvPr id="3" name="Pladsholder til indhold 2"/>
          <p:cNvSpPr>
            <a:spLocks noGrp="1"/>
          </p:cNvSpPr>
          <p:nvPr>
            <p:ph idx="1"/>
          </p:nvPr>
        </p:nvSpPr>
        <p:spPr>
          <a:xfrm>
            <a:off x="457200" y="1600200"/>
            <a:ext cx="8229600" cy="4997152"/>
          </a:xfrm>
        </p:spPr>
        <p:txBody>
          <a:bodyPr>
            <a:normAutofit fontScale="92500" lnSpcReduction="10000"/>
          </a:bodyPr>
          <a:lstStyle/>
          <a:p>
            <a:r>
              <a:rPr lang="da-DK" dirty="0"/>
              <a:t>Se til højre og venstre uden at blive svimmel, og falde. Jeg kan gå over vejen nu uden ledsager</a:t>
            </a:r>
          </a:p>
          <a:p>
            <a:r>
              <a:rPr lang="da-DK" dirty="0"/>
              <a:t>Kan gå ture uden ledsager – dette kunne jeg ikke før</a:t>
            </a:r>
          </a:p>
          <a:p>
            <a:r>
              <a:rPr lang="da-DK" dirty="0"/>
              <a:t>Kan stå op og føntørre mit hår – før måtte det foregå siddende</a:t>
            </a:r>
          </a:p>
          <a:p>
            <a:r>
              <a:rPr lang="da-DK" dirty="0"/>
              <a:t>Kan nå at svare telefonen og dørklokken</a:t>
            </a:r>
          </a:p>
          <a:p>
            <a:r>
              <a:rPr lang="da-DK" dirty="0"/>
              <a:t>Kan gå på trapper uden stok</a:t>
            </a:r>
          </a:p>
          <a:p>
            <a:r>
              <a:rPr lang="da-DK" dirty="0"/>
              <a:t>Foretage indkøb uden ledsager</a:t>
            </a:r>
          </a:p>
          <a:p>
            <a:r>
              <a:rPr lang="da-DK" dirty="0"/>
              <a:t>Kan gøre lettere rent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5168" y="4725144"/>
            <a:ext cx="2451287" cy="18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1082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br>
              <a:rPr lang="da-DK" dirty="0"/>
            </a:br>
            <a:br>
              <a:rPr lang="da-DK" dirty="0"/>
            </a:br>
            <a:r>
              <a:rPr lang="da-DK" dirty="0"/>
              <a:t>Bevilling af </a:t>
            </a:r>
            <a:r>
              <a:rPr lang="da-DK" dirty="0" err="1">
                <a:solidFill>
                  <a:schemeClr val="accent1">
                    <a:lumMod val="50000"/>
                  </a:schemeClr>
                </a:solidFill>
                <a:latin typeface="Palatino Linotype" panose="02040502050505030304" pitchFamily="18" charset="0"/>
              </a:rPr>
              <a:t>BalanceWear</a:t>
            </a:r>
            <a:r>
              <a:rPr lang="da-DK" dirty="0">
                <a:solidFill>
                  <a:schemeClr val="accent1">
                    <a:lumMod val="50000"/>
                  </a:schemeClr>
                </a:solidFill>
                <a:latin typeface="Palatino Linotype" panose="02040502050505030304" pitchFamily="18" charset="0"/>
              </a:rPr>
              <a:t>®</a:t>
            </a:r>
            <a:br>
              <a:rPr lang="da-DK" dirty="0">
                <a:solidFill>
                  <a:schemeClr val="accent1">
                    <a:lumMod val="50000"/>
                  </a:schemeClr>
                </a:solidFill>
                <a:latin typeface="Palatino Linotype" panose="02040502050505030304" pitchFamily="18" charset="0"/>
              </a:rPr>
            </a:br>
            <a:r>
              <a:rPr lang="da-DK" dirty="0">
                <a:solidFill>
                  <a:schemeClr val="accent1">
                    <a:lumMod val="50000"/>
                  </a:schemeClr>
                </a:solidFill>
                <a:latin typeface="Palatino Linotype" panose="02040502050505030304" pitchFamily="18" charset="0"/>
              </a:rPr>
              <a:t>Kommunens svar</a:t>
            </a:r>
            <a:endParaRPr lang="da-DK" dirty="0"/>
          </a:p>
        </p:txBody>
      </p:sp>
      <p:sp>
        <p:nvSpPr>
          <p:cNvPr id="3" name="Pladsholder til indhold 2"/>
          <p:cNvSpPr>
            <a:spLocks noGrp="1"/>
          </p:cNvSpPr>
          <p:nvPr>
            <p:ph idx="1"/>
          </p:nvPr>
        </p:nvSpPr>
        <p:spPr/>
        <p:txBody>
          <a:bodyPr>
            <a:normAutofit fontScale="77500" lnSpcReduction="20000"/>
          </a:bodyPr>
          <a:lstStyle/>
          <a:p>
            <a:pPr marL="0" indent="0">
              <a:buNone/>
            </a:pPr>
            <a:endParaRPr lang="da-DK" b="1" u="sng" dirty="0">
              <a:solidFill>
                <a:srgbClr val="FF0000"/>
              </a:solidFill>
            </a:endParaRPr>
          </a:p>
          <a:p>
            <a:pPr marL="0" indent="0">
              <a:buNone/>
            </a:pPr>
            <a:endParaRPr lang="da-DK" b="1" u="sng" dirty="0">
              <a:solidFill>
                <a:srgbClr val="FF0000"/>
              </a:solidFill>
            </a:endParaRPr>
          </a:p>
          <a:p>
            <a:pPr marL="0" indent="0">
              <a:buNone/>
            </a:pPr>
            <a:r>
              <a:rPr lang="da-DK" b="1" u="sng" dirty="0">
                <a:solidFill>
                  <a:srgbClr val="FF0000"/>
                </a:solidFill>
              </a:rPr>
              <a:t>Afgørelse</a:t>
            </a:r>
          </a:p>
          <a:p>
            <a:pPr marL="0" indent="0">
              <a:buNone/>
            </a:pPr>
            <a:r>
              <a:rPr lang="da-DK" dirty="0">
                <a:solidFill>
                  <a:schemeClr val="accent1"/>
                </a:solidFill>
              </a:rPr>
              <a:t>Hjælpemiddelcentret har vurderet din ansøgning, og vi kan meddele dig, at du er blevet bevilliget 1 stk. balancevest.</a:t>
            </a:r>
          </a:p>
          <a:p>
            <a:pPr marL="0" indent="0">
              <a:buNone/>
            </a:pPr>
            <a:endParaRPr lang="da-DK" dirty="0"/>
          </a:p>
          <a:p>
            <a:pPr marL="0" indent="0">
              <a:buNone/>
            </a:pPr>
            <a:r>
              <a:rPr lang="da-DK" b="1" u="sng" dirty="0">
                <a:solidFill>
                  <a:srgbClr val="FF0000"/>
                </a:solidFill>
              </a:rPr>
              <a:t>Begrundelse for afgørelse</a:t>
            </a:r>
          </a:p>
          <a:p>
            <a:pPr marL="0" indent="0">
              <a:buNone/>
            </a:pPr>
            <a:r>
              <a:rPr lang="da-DK" dirty="0">
                <a:solidFill>
                  <a:schemeClr val="accent1"/>
                </a:solidFill>
              </a:rPr>
              <a:t>Vi har ved afgørelsen lagt vægt på den gode effekt, vesten har givet dig ved afprøvningen. Det er vurderet væsentligt, at bevillige dig vesten i.h.t servicelovens §112, da du får en bedre gangfunktion, bliver mere selvhjulpen og opnår en bedre balance og kan færdes rundt uden hjælp fra familie og venner.</a:t>
            </a:r>
          </a:p>
        </p:txBody>
      </p:sp>
    </p:spTree>
    <p:extLst>
      <p:ext uri="{BB962C8B-B14F-4D97-AF65-F5344CB8AC3E}">
        <p14:creationId xmlns:p14="http://schemas.microsoft.com/office/powerpoint/2010/main" val="2787011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br>
              <a:rPr lang="da-DK" dirty="0"/>
            </a:br>
            <a:r>
              <a:rPr lang="da-DK" dirty="0"/>
              <a:t>Spørgsmål </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23728" y="2276872"/>
            <a:ext cx="4608512"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398152"/>
      </p:ext>
    </p:extLst>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769</TotalTime>
  <Words>575</Words>
  <Application>Microsoft Office PowerPoint</Application>
  <PresentationFormat>Skærmshow (4:3)</PresentationFormat>
  <Paragraphs>94</Paragraphs>
  <Slides>16</Slides>
  <Notes>1</Notes>
  <HiddenSlides>0</HiddenSlides>
  <MMClips>0</MMClips>
  <ScaleCrop>false</ScaleCrop>
  <HeadingPairs>
    <vt:vector size="4" baseType="variant">
      <vt:variant>
        <vt:lpstr>Tema</vt:lpstr>
      </vt:variant>
      <vt:variant>
        <vt:i4>1</vt:i4>
      </vt:variant>
      <vt:variant>
        <vt:lpstr>Slidetitler</vt:lpstr>
      </vt:variant>
      <vt:variant>
        <vt:i4>16</vt:i4>
      </vt:variant>
    </vt:vector>
  </HeadingPairs>
  <TitlesOfParts>
    <vt:vector size="17" baseType="lpstr">
      <vt:lpstr>Kontortema</vt:lpstr>
      <vt:lpstr>Velkommen   BalanceWear® v. Line Andersen  </vt:lpstr>
      <vt:lpstr>PowerPoint-præsentation</vt:lpstr>
      <vt:lpstr>PowerPoint-præsentation</vt:lpstr>
      <vt:lpstr>BalanceWear®</vt:lpstr>
      <vt:lpstr>  BalanceWear® afprøvning</vt:lpstr>
      <vt:lpstr>BalanceWear® afprøvning…</vt:lpstr>
      <vt:lpstr> BalanceWear® afprøvning…</vt:lpstr>
      <vt:lpstr>  Nu har jeg en BalanceWear®  - og hvad så</vt:lpstr>
      <vt:lpstr>BalanceWear®</vt:lpstr>
      <vt:lpstr>Pris</vt:lpstr>
      <vt:lpstr> Bevilling af BalanceWear®</vt:lpstr>
      <vt:lpstr>  </vt:lpstr>
      <vt:lpstr>§ 2</vt:lpstr>
      <vt:lpstr>  Bevilling af BalanceWear® </vt:lpstr>
      <vt:lpstr>  Bevilling af BalanceWear® Kommunens svar</vt:lpstr>
      <vt:lpstr> Spørgsmål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Velkommen  BalanceWear®</dc:title>
  <dc:creator>mask1</dc:creator>
  <cp:lastModifiedBy>Line Rasmussen</cp:lastModifiedBy>
  <cp:revision>47</cp:revision>
  <dcterms:created xsi:type="dcterms:W3CDTF">2016-09-26T07:19:08Z</dcterms:created>
  <dcterms:modified xsi:type="dcterms:W3CDTF">2025-04-23T09:37:12Z</dcterms:modified>
</cp:coreProperties>
</file>